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70" r:id="rId3"/>
    <p:sldId id="271" r:id="rId4"/>
    <p:sldId id="272" r:id="rId5"/>
    <p:sldId id="273" r:id="rId6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343" autoAdjust="0"/>
  </p:normalViewPr>
  <p:slideViewPr>
    <p:cSldViewPr snapToGrid="0">
      <p:cViewPr varScale="1">
        <p:scale>
          <a:sx n="65" d="100"/>
          <a:sy n="65" d="100"/>
        </p:scale>
        <p:origin x="8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D61A8-A08F-4F20-924C-8F65F05939D4}" type="datetimeFigureOut">
              <a:rPr lang="es-AR" smtClean="0"/>
              <a:t>18/6/2021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5A71-AF90-4FFE-878B-BFB04E4BB6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97880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D61A8-A08F-4F20-924C-8F65F05939D4}" type="datetimeFigureOut">
              <a:rPr lang="es-AR" smtClean="0"/>
              <a:t>18/6/2021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5A71-AF90-4FFE-878B-BFB04E4BB6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23277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D61A8-A08F-4F20-924C-8F65F05939D4}" type="datetimeFigureOut">
              <a:rPr lang="es-AR" smtClean="0"/>
              <a:t>18/6/2021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5A71-AF90-4FFE-878B-BFB04E4BB6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0582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D61A8-A08F-4F20-924C-8F65F05939D4}" type="datetimeFigureOut">
              <a:rPr lang="es-AR" smtClean="0"/>
              <a:t>18/6/2021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5A71-AF90-4FFE-878B-BFB04E4BB6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78548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D61A8-A08F-4F20-924C-8F65F05939D4}" type="datetimeFigureOut">
              <a:rPr lang="es-AR" smtClean="0"/>
              <a:t>18/6/2021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5A71-AF90-4FFE-878B-BFB04E4BB6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77627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D61A8-A08F-4F20-924C-8F65F05939D4}" type="datetimeFigureOut">
              <a:rPr lang="es-AR" smtClean="0"/>
              <a:t>18/6/2021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5A71-AF90-4FFE-878B-BFB04E4BB6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97604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D61A8-A08F-4F20-924C-8F65F05939D4}" type="datetimeFigureOut">
              <a:rPr lang="es-AR" smtClean="0"/>
              <a:t>18/6/2021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5A71-AF90-4FFE-878B-BFB04E4BB6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10265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D61A8-A08F-4F20-924C-8F65F05939D4}" type="datetimeFigureOut">
              <a:rPr lang="es-AR" smtClean="0"/>
              <a:t>18/6/2021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5A71-AF90-4FFE-878B-BFB04E4BB6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07574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D61A8-A08F-4F20-924C-8F65F05939D4}" type="datetimeFigureOut">
              <a:rPr lang="es-AR" smtClean="0"/>
              <a:t>18/6/2021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5A71-AF90-4FFE-878B-BFB04E4BB6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33495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D61A8-A08F-4F20-924C-8F65F05939D4}" type="datetimeFigureOut">
              <a:rPr lang="es-AR" smtClean="0"/>
              <a:t>18/6/2021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5A71-AF90-4FFE-878B-BFB04E4BB6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4940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D61A8-A08F-4F20-924C-8F65F05939D4}" type="datetimeFigureOut">
              <a:rPr lang="es-AR" smtClean="0"/>
              <a:t>18/6/2021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5A71-AF90-4FFE-878B-BFB04E4BB6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1126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D61A8-A08F-4F20-924C-8F65F05939D4}" type="datetimeFigureOut">
              <a:rPr lang="es-AR" smtClean="0"/>
              <a:t>18/6/2021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35A71-AF90-4FFE-878B-BFB04E4BB6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15902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26.png"/><Relationship Id="rId7" Type="http://schemas.openxmlformats.org/officeDocument/2006/relationships/image" Target="../media/image36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10" Type="http://schemas.openxmlformats.org/officeDocument/2006/relationships/image" Target="../media/image3.emf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3.png"/><Relationship Id="rId11" Type="http://schemas.openxmlformats.org/officeDocument/2006/relationships/image" Target="../media/image48.png"/><Relationship Id="rId5" Type="http://schemas.openxmlformats.org/officeDocument/2006/relationships/image" Target="../media/image42.png"/><Relationship Id="rId10" Type="http://schemas.openxmlformats.org/officeDocument/2006/relationships/image" Target="../media/image47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"/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213558" y="1778983"/>
            <a:ext cx="4732635" cy="3604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uadroTexto 2"/>
          <p:cNvSpPr txBox="1"/>
          <p:nvPr/>
        </p:nvSpPr>
        <p:spPr>
          <a:xfrm>
            <a:off x="855406" y="949582"/>
            <a:ext cx="635815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u="sng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Problema 1: </a:t>
            </a:r>
          </a:p>
          <a:p>
            <a:r>
              <a:rPr lang="es-AR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Se </a:t>
            </a:r>
            <a:r>
              <a:rPr lang="es-AR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tiene una espira de radio a en el origen, por la que circula una corriente I</a:t>
            </a:r>
            <a:r>
              <a:rPr lang="es-AR" sz="2400" baseline="-25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</a:t>
            </a:r>
            <a:r>
              <a:rPr lang="es-AR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en el sentido </a:t>
            </a:r>
            <a:r>
              <a:rPr lang="es-AR" sz="24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antihorario</a:t>
            </a:r>
            <a:r>
              <a:rPr lang="es-AR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Si se posiciona una segunda espira, del mismo radio, concéntrica y con el centro a una distancia 2R, de la primera</a:t>
            </a:r>
            <a:r>
              <a:rPr lang="es-AR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</a:t>
            </a:r>
          </a:p>
          <a:p>
            <a:endParaRPr lang="es-AR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es-AR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	</a:t>
            </a:r>
            <a:r>
              <a:rPr lang="es-AR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lang="es-AR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) Determinar I</a:t>
            </a:r>
            <a:r>
              <a:rPr lang="es-AR" sz="2400" baseline="-25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</a:t>
            </a:r>
            <a:r>
              <a:rPr lang="es-AR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(valor y sentido) para anular el campo en el centro de la primera espira. </a:t>
            </a:r>
            <a:endParaRPr lang="es-AR" sz="24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es-AR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es-AR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es-AR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	b</a:t>
            </a:r>
            <a:r>
              <a:rPr lang="es-AR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) Para el valor hallado en a), graficar con el mayor nivel de detalle posible, el valor de </a:t>
            </a:r>
            <a:r>
              <a:rPr lang="es-AR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 </a:t>
            </a:r>
            <a:r>
              <a:rPr lang="es-AR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sobre el eje común de las espiras. </a:t>
            </a:r>
          </a:p>
          <a:p>
            <a:endParaRPr lang="es-AR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7888406" y="2292824"/>
            <a:ext cx="1296537" cy="423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" name="Rectángulo 4"/>
          <p:cNvSpPr/>
          <p:nvPr/>
        </p:nvSpPr>
        <p:spPr>
          <a:xfrm>
            <a:off x="8134066" y="2197288"/>
            <a:ext cx="791570" cy="1228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7091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ángulo 1"/>
              <p:cNvSpPr/>
              <p:nvPr/>
            </p:nvSpPr>
            <p:spPr>
              <a:xfrm>
                <a:off x="755176" y="1066161"/>
                <a:ext cx="6096000" cy="481170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es-ES_tradnl" sz="2000" b="1" u="sng" dirty="0" smtClean="0">
                    <a:latin typeface="Times New Roman" panose="02020603050405020304" pitchFamily="18" charset="0"/>
                    <a:ea typeface="Droid Sans Fallback"/>
                    <a:cs typeface="Times New Roman" panose="02020603050405020304" pitchFamily="18" charset="0"/>
                  </a:rPr>
                  <a:t>Problema 2</a:t>
                </a:r>
                <a:r>
                  <a:rPr lang="es-ES_tradnl" sz="2000" b="1" dirty="0" smtClean="0">
                    <a:latin typeface="Times New Roman" panose="02020603050405020304" pitchFamily="18" charset="0"/>
                    <a:ea typeface="Droid Sans Fallback"/>
                    <a:cs typeface="Times New Roman" panose="02020603050405020304" pitchFamily="18" charset="0"/>
                  </a:rPr>
                  <a:t>:</a:t>
                </a:r>
                <a:r>
                  <a:rPr lang="es-AR" sz="2000" dirty="0" smtClean="0">
                    <a:latin typeface="Times New Roman" panose="02020603050405020304" pitchFamily="18" charset="0"/>
                    <a:ea typeface="Droid Sans Fallback"/>
                    <a:cs typeface="Times New Roman" panose="02020603050405020304" pitchFamily="18" charset="0"/>
                  </a:rPr>
                  <a:t> </a:t>
                </a:r>
                <a:r>
                  <a:rPr lang="es-AR" sz="2000" dirty="0">
                    <a:latin typeface="Times New Roman" panose="02020603050405020304" pitchFamily="18" charset="0"/>
                    <a:ea typeface="Droid Sans Fallback"/>
                    <a:cs typeface="Times New Roman" panose="02020603050405020304" pitchFamily="18" charset="0"/>
                  </a:rPr>
                  <a:t>Se tienen dos conductores rectos muy largos y perpendiculares entre sí, que transportan corrientes eléctricas,  como se muestran en la figura, El conductor 1 es paralelo al eje z,  y el conductor 2 es paralelo al eje x,  determine</a:t>
                </a:r>
                <a:r>
                  <a:rPr lang="es-AR" sz="2000" dirty="0" smtClean="0">
                    <a:latin typeface="Times New Roman" panose="02020603050405020304" pitchFamily="18" charset="0"/>
                    <a:ea typeface="Droid Sans Fallback"/>
                    <a:cs typeface="Times New Roman" panose="02020603050405020304" pitchFamily="18" charset="0"/>
                  </a:rPr>
                  <a:t>:</a:t>
                </a:r>
              </a:p>
              <a:p>
                <a:pPr>
                  <a:lnSpc>
                    <a:spcPct val="115000"/>
                  </a:lnSpc>
                </a:pPr>
                <a:endParaRPr lang="es-AR" sz="2000" dirty="0">
                  <a:effectLst/>
                  <a:latin typeface="Times New Roman" panose="02020603050405020304" pitchFamily="18" charset="0"/>
                  <a:ea typeface="Droid Sans Fallback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s-AR" sz="2000" dirty="0" smtClean="0">
                    <a:latin typeface="Times New Roman" panose="02020603050405020304" pitchFamily="18" charset="0"/>
                    <a:ea typeface="Droid Sans Fallback"/>
                    <a:cs typeface="Times New Roman" panose="02020603050405020304" pitchFamily="18" charset="0"/>
                  </a:rPr>
                  <a:t>	a</a:t>
                </a:r>
                <a:r>
                  <a:rPr lang="es-AR" sz="2000" dirty="0">
                    <a:latin typeface="Times New Roman" panose="02020603050405020304" pitchFamily="18" charset="0"/>
                    <a:ea typeface="Droid Sans Fallback"/>
                    <a:cs typeface="Times New Roman" panose="02020603050405020304" pitchFamily="18" charset="0"/>
                  </a:rPr>
                  <a:t>) El vector campo magnética </a:t>
                </a:r>
                <a:r>
                  <a:rPr lang="es-AR" sz="2000" b="1" i="1" dirty="0">
                    <a:latin typeface="Times New Roman" panose="02020603050405020304" pitchFamily="18" charset="0"/>
                    <a:ea typeface="Droid Sans Fallback"/>
                    <a:cs typeface="Times New Roman" panose="02020603050405020304" pitchFamily="18" charset="0"/>
                  </a:rPr>
                  <a:t>B</a:t>
                </a:r>
                <a:r>
                  <a:rPr lang="es-AR" sz="2000" dirty="0">
                    <a:latin typeface="Times New Roman" panose="02020603050405020304" pitchFamily="18" charset="0"/>
                    <a:ea typeface="Droid Sans Fallback"/>
                    <a:cs typeface="Times New Roman" panose="02020603050405020304" pitchFamily="18" charset="0"/>
                  </a:rPr>
                  <a:t> en el punto </a:t>
                </a:r>
                <a:r>
                  <a:rPr lang="es-AR" sz="2000" b="1" i="1" dirty="0">
                    <a:latin typeface="Times New Roman" panose="02020603050405020304" pitchFamily="18" charset="0"/>
                    <a:ea typeface="Droid Sans Fallback"/>
                    <a:cs typeface="Times New Roman" panose="02020603050405020304" pitchFamily="18" charset="0"/>
                  </a:rPr>
                  <a:t>A=(0,10,0)cm,</a:t>
                </a:r>
                <a:r>
                  <a:rPr lang="es-AR" sz="2000" dirty="0">
                    <a:latin typeface="Times New Roman" panose="02020603050405020304" pitchFamily="18" charset="0"/>
                    <a:ea typeface="Droid Sans Fallback"/>
                    <a:cs typeface="Times New Roman" panose="02020603050405020304" pitchFamily="18" charset="0"/>
                  </a:rPr>
                  <a:t> si </a:t>
                </a:r>
                <a:r>
                  <a:rPr lang="es-AR" sz="2000" b="1" i="1" dirty="0">
                    <a:latin typeface="Times New Roman" panose="02020603050405020304" pitchFamily="18" charset="0"/>
                    <a:ea typeface="Droid Sans Fallback"/>
                    <a:cs typeface="Times New Roman" panose="02020603050405020304" pitchFamily="18" charset="0"/>
                  </a:rPr>
                  <a:t>I</a:t>
                </a:r>
                <a:r>
                  <a:rPr lang="es-AR" sz="2000" b="1" i="1" baseline="-25000" dirty="0">
                    <a:latin typeface="Times New Roman" panose="02020603050405020304" pitchFamily="18" charset="0"/>
                    <a:ea typeface="Droid Sans Fallback"/>
                    <a:cs typeface="Times New Roman" panose="02020603050405020304" pitchFamily="18" charset="0"/>
                  </a:rPr>
                  <a:t>1</a:t>
                </a:r>
                <a:r>
                  <a:rPr lang="es-AR" sz="2000" b="1" i="1" dirty="0">
                    <a:latin typeface="Times New Roman" panose="02020603050405020304" pitchFamily="18" charset="0"/>
                    <a:ea typeface="Droid Sans Fallback"/>
                    <a:cs typeface="Times New Roman" panose="02020603050405020304" pitchFamily="18" charset="0"/>
                  </a:rPr>
                  <a:t>=20[A]</a:t>
                </a:r>
                <a:r>
                  <a:rPr lang="es-AR" sz="2000" dirty="0">
                    <a:latin typeface="Times New Roman" panose="02020603050405020304" pitchFamily="18" charset="0"/>
                    <a:ea typeface="Droid Sans Fallback"/>
                    <a:cs typeface="Times New Roman" panose="02020603050405020304" pitchFamily="18" charset="0"/>
                  </a:rPr>
                  <a:t>(entrando al plano de la hoja) </a:t>
                </a:r>
                <a:r>
                  <a:rPr lang="es-AR" sz="2000" i="1" dirty="0">
                    <a:latin typeface="Times New Roman" panose="02020603050405020304" pitchFamily="18" charset="0"/>
                    <a:ea typeface="Droid Sans Fallback"/>
                    <a:cs typeface="Times New Roman" panose="02020603050405020304" pitchFamily="18" charset="0"/>
                  </a:rPr>
                  <a:t>e </a:t>
                </a:r>
                <a:r>
                  <a:rPr lang="es-AR" sz="2000" b="1" i="1" dirty="0">
                    <a:latin typeface="Times New Roman" panose="02020603050405020304" pitchFamily="18" charset="0"/>
                    <a:ea typeface="Droid Sans Fallback"/>
                    <a:cs typeface="Times New Roman" panose="02020603050405020304" pitchFamily="18" charset="0"/>
                  </a:rPr>
                  <a:t>I</a:t>
                </a:r>
                <a:r>
                  <a:rPr lang="es-AR" sz="2000" b="1" i="1" baseline="-25000" dirty="0">
                    <a:latin typeface="Times New Roman" panose="02020603050405020304" pitchFamily="18" charset="0"/>
                    <a:ea typeface="Droid Sans Fallback"/>
                    <a:cs typeface="Times New Roman" panose="02020603050405020304" pitchFamily="18" charset="0"/>
                  </a:rPr>
                  <a:t>2</a:t>
                </a:r>
                <a:r>
                  <a:rPr lang="es-AR" sz="2000" b="1" i="1" dirty="0">
                    <a:latin typeface="Times New Roman" panose="02020603050405020304" pitchFamily="18" charset="0"/>
                    <a:ea typeface="Droid Sans Fallback"/>
                    <a:cs typeface="Times New Roman" panose="02020603050405020304" pitchFamily="18" charset="0"/>
                  </a:rPr>
                  <a:t>=10[A</a:t>
                </a:r>
                <a:r>
                  <a:rPr lang="es-AR" sz="2000" b="1" i="1" dirty="0" smtClean="0">
                    <a:latin typeface="Times New Roman" panose="02020603050405020304" pitchFamily="18" charset="0"/>
                    <a:ea typeface="Droid Sans Fallback"/>
                    <a:cs typeface="Times New Roman" panose="02020603050405020304" pitchFamily="18" charset="0"/>
                  </a:rPr>
                  <a:t>].</a:t>
                </a:r>
              </a:p>
              <a:p>
                <a:pPr>
                  <a:lnSpc>
                    <a:spcPct val="115000"/>
                  </a:lnSpc>
                </a:pPr>
                <a:endParaRPr lang="es-AR" sz="2000" dirty="0">
                  <a:effectLst/>
                  <a:latin typeface="Times New Roman" panose="02020603050405020304" pitchFamily="18" charset="0"/>
                  <a:ea typeface="Droid Sans Fallback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s-AR" sz="2000" dirty="0" smtClean="0">
                    <a:latin typeface="Times New Roman" panose="02020603050405020304" pitchFamily="18" charset="0"/>
                    <a:ea typeface="Droid Sans Fallback"/>
                    <a:cs typeface="Times New Roman" panose="02020603050405020304" pitchFamily="18" charset="0"/>
                  </a:rPr>
                  <a:t>	b</a:t>
                </a:r>
                <a:r>
                  <a:rPr lang="es-AR" sz="2000" dirty="0">
                    <a:latin typeface="Times New Roman" panose="02020603050405020304" pitchFamily="18" charset="0"/>
                    <a:ea typeface="Droid Sans Fallback"/>
                    <a:cs typeface="Times New Roman" panose="02020603050405020304" pitchFamily="18" charset="0"/>
                  </a:rPr>
                  <a:t>) La fuerza de origen magnético que se ejerce sobre un electrón al momento de pasar por el punto </a:t>
                </a:r>
                <a:r>
                  <a:rPr lang="es-AR" sz="2000" b="1" i="1" dirty="0">
                    <a:latin typeface="Times New Roman" panose="02020603050405020304" pitchFamily="18" charset="0"/>
                    <a:ea typeface="Droid Sans Fallback"/>
                    <a:cs typeface="Times New Roman" panose="02020603050405020304" pitchFamily="18" charset="0"/>
                  </a:rPr>
                  <a:t>A</a:t>
                </a:r>
                <a:r>
                  <a:rPr lang="es-AR" sz="2000" dirty="0">
                    <a:latin typeface="Times New Roman" panose="02020603050405020304" pitchFamily="18" charset="0"/>
                    <a:ea typeface="Droid Sans Fallback"/>
                    <a:cs typeface="Times New Roman" panose="02020603050405020304" pitchFamily="18" charset="0"/>
                  </a:rPr>
                  <a:t>,  si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000" b="1" i="1">
                            <a:latin typeface="Cambria Math" panose="02040503050406030204" pitchFamily="18" charset="0"/>
                            <a:ea typeface="Droid Sans Fallback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s-AR" sz="2000" b="1" i="1">
                                <a:latin typeface="Cambria Math" panose="02040503050406030204" pitchFamily="18" charset="0"/>
                                <a:ea typeface="Droid Sans Fallback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s-AR" sz="2000" b="1" i="1" smtClean="0">
                                <a:latin typeface="Cambria Math" panose="02040503050406030204" pitchFamily="18" charset="0"/>
                                <a:ea typeface="Droid Sans Fallback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s-AR" sz="2000" b="1" i="1">
                                <a:latin typeface="Cambria Math" panose="02040503050406030204" pitchFamily="18" charset="0"/>
                                <a:ea typeface="Droid Sans Fallback"/>
                                <a:cs typeface="Times New Roman" panose="02020603050405020304" pitchFamily="18" charset="0"/>
                              </a:rPr>
                              <m:t>𝐯</m:t>
                            </m:r>
                          </m:e>
                        </m:acc>
                      </m:e>
                      <m:sub>
                        <m:r>
                          <a:rPr lang="es-AR" sz="2000" b="1" i="1">
                            <a:latin typeface="Cambria Math" panose="02040503050406030204" pitchFamily="18" charset="0"/>
                            <a:ea typeface="Droid Sans Fallback"/>
                            <a:cs typeface="Times New Roman" panose="02020603050405020304" pitchFamily="18" charset="0"/>
                          </a:rPr>
                          <m:t>𝐞</m:t>
                        </m:r>
                      </m:sub>
                    </m:sSub>
                    <m:r>
                      <a:rPr lang="es-AR" sz="2000" b="1">
                        <a:latin typeface="Cambria Math" panose="02040503050406030204" pitchFamily="18" charset="0"/>
                        <a:ea typeface="Droid Sans Fallback"/>
                        <a:cs typeface="Times New Roman" panose="02020603050405020304" pitchFamily="18" charset="0"/>
                      </a:rPr>
                      <m:t>=</m:t>
                    </m:r>
                    <m:r>
                      <a:rPr lang="es-AR" sz="2000" b="1" i="1">
                        <a:latin typeface="Cambria Math" panose="02040503050406030204" pitchFamily="18" charset="0"/>
                        <a:ea typeface="Droid Sans Fallback"/>
                        <a:cs typeface="Times New Roman" panose="02020603050405020304" pitchFamily="18" charset="0"/>
                      </a:rPr>
                      <m:t>𝟕𝟓</m:t>
                    </m:r>
                    <m:r>
                      <a:rPr lang="es-AR" sz="2000" b="1">
                        <a:latin typeface="Cambria Math" panose="02040503050406030204" pitchFamily="18" charset="0"/>
                        <a:ea typeface="Droid Sans Fallback"/>
                        <a:cs typeface="Times New Roman" panose="02020603050405020304" pitchFamily="18" charset="0"/>
                      </a:rPr>
                      <m:t>.</m:t>
                    </m:r>
                    <m:sSup>
                      <m:sSupPr>
                        <m:ctrlPr>
                          <a:rPr lang="es-AR" sz="2000" b="1" i="1">
                            <a:latin typeface="Cambria Math" panose="02040503050406030204" pitchFamily="18" charset="0"/>
                            <a:ea typeface="Droid Sans Fallback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s-AR" sz="2000" b="1" i="1">
                            <a:latin typeface="Cambria Math" panose="02040503050406030204" pitchFamily="18" charset="0"/>
                            <a:ea typeface="Droid Sans Fallback"/>
                            <a:cs typeface="Times New Roman" panose="02020603050405020304" pitchFamily="18" charset="0"/>
                          </a:rPr>
                          <m:t>𝟏𝟎</m:t>
                        </m:r>
                      </m:e>
                      <m:sup>
                        <m:r>
                          <a:rPr lang="es-AR" sz="2000" b="1" i="1">
                            <a:latin typeface="Cambria Math" panose="02040503050406030204" pitchFamily="18" charset="0"/>
                            <a:ea typeface="Droid Sans Fallback"/>
                            <a:cs typeface="Times New Roman" panose="02020603050405020304" pitchFamily="18" charset="0"/>
                          </a:rPr>
                          <m:t>𝟔</m:t>
                        </m:r>
                      </m:sup>
                    </m:sSup>
                    <m:acc>
                      <m:accPr>
                        <m:chr m:val="̂"/>
                        <m:ctrlPr>
                          <a:rPr lang="es-AR" sz="2000" b="1" i="1">
                            <a:latin typeface="Cambria Math" panose="02040503050406030204" pitchFamily="18" charset="0"/>
                            <a:ea typeface="Droid Sans Fallback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s-AR" sz="2000" b="1" i="1">
                            <a:latin typeface="Cambria Math" panose="02040503050406030204" pitchFamily="18" charset="0"/>
                            <a:ea typeface="Droid Sans Fallback"/>
                            <a:cs typeface="Times New Roman" panose="02020603050405020304" pitchFamily="18" charset="0"/>
                          </a:rPr>
                          <m:t>𝐢</m:t>
                        </m:r>
                      </m:e>
                    </m:acc>
                    <m:r>
                      <a:rPr lang="es-AR" sz="2000" b="1" i="1">
                        <a:latin typeface="Cambria Math" panose="02040503050406030204" pitchFamily="18" charset="0"/>
                        <a:ea typeface="Droid Sans Fallback"/>
                        <a:cs typeface="Times New Roman" panose="02020603050405020304" pitchFamily="18" charset="0"/>
                      </a:rPr>
                      <m:t>−</m:t>
                    </m:r>
                    <m:r>
                      <a:rPr lang="es-AR" sz="2000" b="1" i="1">
                        <a:latin typeface="Cambria Math" panose="02040503050406030204" pitchFamily="18" charset="0"/>
                        <a:ea typeface="Droid Sans Fallback"/>
                        <a:cs typeface="Times New Roman" panose="02020603050405020304" pitchFamily="18" charset="0"/>
                      </a:rPr>
                      <m:t>𝟓𝟎</m:t>
                    </m:r>
                    <m:r>
                      <a:rPr lang="es-AR" sz="2000" b="1">
                        <a:latin typeface="Cambria Math" panose="02040503050406030204" pitchFamily="18" charset="0"/>
                        <a:ea typeface="Droid Sans Fallback"/>
                        <a:cs typeface="Times New Roman" panose="02020603050405020304" pitchFamily="18" charset="0"/>
                      </a:rPr>
                      <m:t>.</m:t>
                    </m:r>
                    <m:sSup>
                      <m:sSupPr>
                        <m:ctrlPr>
                          <a:rPr lang="es-AR" sz="2000" b="1" i="1">
                            <a:latin typeface="Cambria Math" panose="02040503050406030204" pitchFamily="18" charset="0"/>
                            <a:ea typeface="Droid Sans Fallback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s-AR" sz="2000" b="1" i="1">
                            <a:latin typeface="Cambria Math" panose="02040503050406030204" pitchFamily="18" charset="0"/>
                            <a:ea typeface="Droid Sans Fallback"/>
                            <a:cs typeface="Times New Roman" panose="02020603050405020304" pitchFamily="18" charset="0"/>
                          </a:rPr>
                          <m:t>𝟏𝟎</m:t>
                        </m:r>
                      </m:e>
                      <m:sup>
                        <m:r>
                          <a:rPr lang="es-AR" sz="2000" b="1" i="1">
                            <a:latin typeface="Cambria Math" panose="02040503050406030204" pitchFamily="18" charset="0"/>
                            <a:ea typeface="Droid Sans Fallback"/>
                            <a:cs typeface="Times New Roman" panose="02020603050405020304" pitchFamily="18" charset="0"/>
                          </a:rPr>
                          <m:t>𝟔</m:t>
                        </m:r>
                      </m:sup>
                    </m:sSup>
                    <m:acc>
                      <m:accPr>
                        <m:chr m:val="̂"/>
                        <m:ctrlPr>
                          <a:rPr lang="es-AR" sz="2000" b="1" i="1">
                            <a:latin typeface="Cambria Math" panose="02040503050406030204" pitchFamily="18" charset="0"/>
                            <a:ea typeface="Droid Sans Fallback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s-AR" sz="2000" b="1" i="1">
                            <a:latin typeface="Cambria Math" panose="02040503050406030204" pitchFamily="18" charset="0"/>
                            <a:ea typeface="Droid Sans Fallback"/>
                            <a:cs typeface="Times New Roman" panose="02020603050405020304" pitchFamily="18" charset="0"/>
                          </a:rPr>
                          <m:t>𝐣</m:t>
                        </m:r>
                        <m:r>
                          <a:rPr lang="es-AR" sz="2000" b="1">
                            <a:latin typeface="Cambria Math" panose="02040503050406030204" pitchFamily="18" charset="0"/>
                            <a:ea typeface="Droid Sans Fallback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acc>
                    <m:r>
                      <a:rPr lang="es-AR" sz="2000" b="1">
                        <a:latin typeface="Cambria Math" panose="02040503050406030204" pitchFamily="18" charset="0"/>
                        <a:ea typeface="Droid Sans Fallback"/>
                        <a:cs typeface="Times New Roman" panose="02020603050405020304" pitchFamily="18" charset="0"/>
                      </a:rPr>
                      <m:t>  [</m:t>
                    </m:r>
                    <m:f>
                      <m:fPr>
                        <m:ctrlPr>
                          <a:rPr lang="es-AR" sz="2000" b="1" i="1" smtClean="0">
                            <a:latin typeface="Cambria Math" panose="02040503050406030204" pitchFamily="18" charset="0"/>
                            <a:ea typeface="Droid Sans Fallback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s-AR" sz="2000" b="1" i="1">
                            <a:latin typeface="Cambria Math" panose="02040503050406030204" pitchFamily="18" charset="0"/>
                            <a:ea typeface="Droid Sans Fallback"/>
                            <a:cs typeface="Times New Roman" panose="02020603050405020304" pitchFamily="18" charset="0"/>
                          </a:rPr>
                          <m:t>𝐦</m:t>
                        </m:r>
                      </m:num>
                      <m:den>
                        <m:r>
                          <a:rPr lang="es-AR" sz="2000" b="1" i="1">
                            <a:latin typeface="Cambria Math" panose="02040503050406030204" pitchFamily="18" charset="0"/>
                            <a:ea typeface="Droid Sans Fallback"/>
                            <a:cs typeface="Times New Roman" panose="02020603050405020304" pitchFamily="18" charset="0"/>
                          </a:rPr>
                          <m:t>𝐬</m:t>
                        </m:r>
                      </m:den>
                    </m:f>
                    <m:r>
                      <a:rPr lang="es-AR" sz="2000" b="1">
                        <a:latin typeface="Cambria Math" panose="02040503050406030204" pitchFamily="18" charset="0"/>
                        <a:ea typeface="Droid Sans Fallback"/>
                        <a:cs typeface="Times New Roman" panose="02020603050405020304" pitchFamily="18" charset="0"/>
                      </a:rPr>
                      <m:t>]</m:t>
                    </m:r>
                  </m:oMath>
                </a14:m>
                <a:r>
                  <a:rPr lang="es-AR" sz="2000" b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s-AR" sz="2000" dirty="0">
                  <a:effectLst/>
                  <a:latin typeface="Times New Roman" panose="02020603050405020304" pitchFamily="18" charset="0"/>
                  <a:ea typeface="Droid Sans Fallback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ángu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176" y="1066161"/>
                <a:ext cx="6096000" cy="4811702"/>
              </a:xfrm>
              <a:prstGeom prst="rect">
                <a:avLst/>
              </a:prstGeom>
              <a:blipFill>
                <a:blip r:embed="rId2"/>
                <a:stretch>
                  <a:fillRect l="-1100" t="-380" r="-170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1" name="Imagen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3156" y="1382655"/>
            <a:ext cx="4791456" cy="332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89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935" y="1191586"/>
            <a:ext cx="5180658" cy="359877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/>
              <p:cNvSpPr txBox="1"/>
              <p:nvPr/>
            </p:nvSpPr>
            <p:spPr>
              <a:xfrm>
                <a:off x="9505126" y="624315"/>
                <a:ext cx="1388650" cy="5672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AR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̌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</m:acc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5126" y="624315"/>
                <a:ext cx="1388650" cy="5672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uadroTexto 3"/>
          <p:cNvSpPr txBox="1"/>
          <p:nvPr/>
        </p:nvSpPr>
        <p:spPr>
          <a:xfrm>
            <a:off x="5755593" y="446285"/>
            <a:ext cx="34702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campo para un hilo infinito paralelo al eje z en x=0 e y=0 con corrientes ascendente: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7137780" y="1733265"/>
            <a:ext cx="4176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Vamos a trabajar un poco con las traslaciones: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ángulo 5"/>
              <p:cNvSpPr/>
              <p:nvPr/>
            </p:nvSpPr>
            <p:spPr>
              <a:xfrm>
                <a:off x="5404738" y="2884515"/>
                <a:ext cx="2639504" cy="429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𝝆</m:t>
                      </m:r>
                      <m:r>
                        <a:rPr lang="es-AR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es-AR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s-AR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s-AR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s-AR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s-AR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AR" b="1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AR" b="1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𝒚</m:t>
                                  </m:r>
                                  <m:r>
                                    <a:rPr lang="es-AR" b="1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s-AR" b="1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𝟎</m:t>
                                  </m:r>
                                  <m:r>
                                    <a:rPr lang="es-AR" b="1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.</m:t>
                                  </m:r>
                                  <m:r>
                                    <a:rPr lang="es-AR" b="1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𝟏𝟓</m:t>
                                  </m:r>
                                </m:e>
                              </m:d>
                            </m:e>
                            <m:sup>
                              <m:r>
                                <a:rPr lang="es-AR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s-AR" b="1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6" name="Rectángulo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4738" y="2884515"/>
                <a:ext cx="2639504" cy="429220"/>
              </a:xfrm>
              <a:prstGeom prst="rect">
                <a:avLst/>
              </a:prstGeom>
              <a:blipFill>
                <a:blip r:embed="rId4"/>
                <a:stretch>
                  <a:fillRect b="-5634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ángulo 6"/>
              <p:cNvSpPr/>
              <p:nvPr/>
            </p:nvSpPr>
            <p:spPr>
              <a:xfrm>
                <a:off x="7536472" y="3774601"/>
                <a:ext cx="25315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̌"/>
                          <m:ctrlPr>
                            <a:rPr lang="es-A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𝑠𝑒𝑛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r>
                        <a:rPr lang="es-AR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̌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̌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7" name="Rectángulo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6472" y="3774601"/>
                <a:ext cx="2531590" cy="369332"/>
              </a:xfrm>
              <a:prstGeom prst="rect">
                <a:avLst/>
              </a:prstGeom>
              <a:blipFill>
                <a:blip r:embed="rId5"/>
                <a:stretch>
                  <a:fillRect t="-6557" r="-9856" b="-655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Conector recto de flecha 10"/>
          <p:cNvCxnSpPr>
            <a:stCxn id="6" idx="3"/>
          </p:cNvCxnSpPr>
          <p:nvPr/>
        </p:nvCxnSpPr>
        <p:spPr>
          <a:xfrm flipV="1">
            <a:off x="8044242" y="3079989"/>
            <a:ext cx="1401505" cy="191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Imagen 11"/>
          <p:cNvPicPr>
            <a:picLocks noChangeAspect="1"/>
          </p:cNvPicPr>
          <p:nvPr/>
        </p:nvPicPr>
        <p:blipFill rotWithShape="1">
          <a:blip r:embed="rId2"/>
          <a:srcRect l="47484" t="44499" r="23748" b="43610"/>
          <a:stretch/>
        </p:blipFill>
        <p:spPr>
          <a:xfrm>
            <a:off x="9041103" y="4198524"/>
            <a:ext cx="1378424" cy="39578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ángulo 12"/>
              <p:cNvSpPr/>
              <p:nvPr/>
            </p:nvSpPr>
            <p:spPr>
              <a:xfrm>
                <a:off x="9445747" y="2829654"/>
                <a:ext cx="2482474" cy="429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𝝆</m:t>
                      </m:r>
                      <m:r>
                        <a:rPr lang="es-AR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es-AR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s-AR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AR" b="1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AR" b="1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𝟎</m:t>
                                  </m:r>
                                  <m:r>
                                    <a:rPr lang="es-AR" b="1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.</m:t>
                                  </m:r>
                                  <m:r>
                                    <a:rPr lang="es-AR" b="1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𝟏𝟎</m:t>
                                  </m:r>
                                  <m:r>
                                    <a:rPr lang="es-AR" b="1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s-AR" b="1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𝟎</m:t>
                                  </m:r>
                                  <m:r>
                                    <a:rPr lang="es-AR" b="1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.</m:t>
                                  </m:r>
                                  <m:r>
                                    <a:rPr lang="es-AR" b="1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𝟏𝟓</m:t>
                                  </m:r>
                                </m:e>
                              </m:d>
                            </m:e>
                            <m:sup>
                              <m:r>
                                <a:rPr lang="es-AR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s-AR" b="1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13" name="Rectángulo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5747" y="2829654"/>
                <a:ext cx="2482474" cy="429220"/>
              </a:xfrm>
              <a:prstGeom prst="rect">
                <a:avLst/>
              </a:prstGeom>
              <a:blipFill>
                <a:blip r:embed="rId6"/>
                <a:stretch>
                  <a:fillRect b="-5634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Conector recto de flecha 19"/>
          <p:cNvCxnSpPr>
            <a:stCxn id="7" idx="2"/>
          </p:cNvCxnSpPr>
          <p:nvPr/>
        </p:nvCxnSpPr>
        <p:spPr>
          <a:xfrm>
            <a:off x="8802267" y="4143933"/>
            <a:ext cx="0" cy="9876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ángulo 20"/>
              <p:cNvSpPr/>
              <p:nvPr/>
            </p:nvSpPr>
            <p:spPr>
              <a:xfrm>
                <a:off x="9225887" y="4539718"/>
                <a:ext cx="1053750" cy="5629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21" name="Rectángulo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5887" y="4539718"/>
                <a:ext cx="1053750" cy="5629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ángulo 21"/>
              <p:cNvSpPr/>
              <p:nvPr/>
            </p:nvSpPr>
            <p:spPr>
              <a:xfrm>
                <a:off x="8378914" y="5131558"/>
                <a:ext cx="8467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̌"/>
                          <m:ctrlPr>
                            <a:rPr lang="es-AR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1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𝝋</m:t>
                          </m:r>
                        </m:e>
                      </m:acc>
                      <m:r>
                        <a:rPr lang="es-AR" b="1" i="1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̌"/>
                          <m:ctrlPr>
                            <a:rPr lang="es-AR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</m:acc>
                    </m:oMath>
                  </m:oMathPara>
                </a14:m>
                <a:endParaRPr lang="es-AR" b="1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22" name="Rectángulo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8914" y="5131558"/>
                <a:ext cx="846706" cy="369332"/>
              </a:xfrm>
              <a:prstGeom prst="rect">
                <a:avLst/>
              </a:prstGeom>
              <a:blipFill>
                <a:blip r:embed="rId8"/>
                <a:stretch>
                  <a:fillRect t="-6667" r="-43885" b="-666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ángulo 22"/>
              <p:cNvSpPr/>
              <p:nvPr/>
            </p:nvSpPr>
            <p:spPr>
              <a:xfrm>
                <a:off x="7009661" y="5714009"/>
                <a:ext cx="3585212" cy="7290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AR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1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e>
                          </m:acc>
                        </m:e>
                        <m:sub>
                          <m:r>
                            <a:rPr lang="es-AR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s-AR" b="1" i="1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AR" b="1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b="1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1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𝝁</m:t>
                              </m:r>
                            </m:e>
                            <m:sub>
                              <m:r>
                                <a:rPr lang="es-AR" b="1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num>
                        <m:den>
                          <m:r>
                            <a:rPr lang="es-AR" b="1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s-AR" b="1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den>
                      </m:f>
                      <m:sSub>
                        <m:sSubPr>
                          <m:ctrlPr>
                            <a:rPr lang="es-AR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f>
                        <m:fPr>
                          <m:ctrlPr>
                            <a:rPr lang="es-AR" b="1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1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s-AR" b="1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s-AR" b="1" i="1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AR" b="1" i="1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AR" b="1" i="1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𝟎</m:t>
                                      </m:r>
                                      <m:r>
                                        <a:rPr lang="es-AR" b="1" i="1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.</m:t>
                                      </m:r>
                                      <m:r>
                                        <a:rPr lang="es-AR" b="1" i="1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𝟏𝟎</m:t>
                                      </m:r>
                                      <m:r>
                                        <a:rPr lang="es-AR" b="1" i="1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s-AR" b="1" i="1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𝟎</m:t>
                                      </m:r>
                                      <m:r>
                                        <a:rPr lang="es-AR" b="1" i="1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.</m:t>
                                      </m:r>
                                      <m:r>
                                        <a:rPr lang="es-AR" b="1" i="1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𝟏𝟓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s-AR" b="1" i="1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r>
                        <a:rPr lang="es-AR" b="1" i="1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̌"/>
                          <m:ctrlPr>
                            <a:rPr lang="es-AR" b="1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</m:acc>
                    </m:oMath>
                  </m:oMathPara>
                </a14:m>
                <a:endParaRPr lang="es-AR" b="1" dirty="0"/>
              </a:p>
            </p:txBody>
          </p:sp>
        </mc:Choice>
        <mc:Fallback xmlns="">
          <p:sp>
            <p:nvSpPr>
              <p:cNvPr id="23" name="Rectángulo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9661" y="5714009"/>
                <a:ext cx="3585212" cy="72904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CuadroTexto 23"/>
          <p:cNvSpPr txBox="1"/>
          <p:nvPr/>
        </p:nvSpPr>
        <p:spPr>
          <a:xfrm>
            <a:off x="5404738" y="5390336"/>
            <a:ext cx="15421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Pero OJO que la corriente es descendente por el eje z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5" name="Imagen 24"/>
          <p:cNvPicPr>
            <a:picLocks noChangeAspect="1"/>
          </p:cNvPicPr>
          <p:nvPr/>
        </p:nvPicPr>
        <p:blipFill rotWithShape="1">
          <a:blip r:embed="rId2"/>
          <a:srcRect l="47484" t="44499" r="23748" b="43610"/>
          <a:stretch/>
        </p:blipFill>
        <p:spPr>
          <a:xfrm>
            <a:off x="8104281" y="2631761"/>
            <a:ext cx="1378424" cy="395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98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092" y="166208"/>
            <a:ext cx="5180658" cy="359877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/>
              <p:cNvSpPr txBox="1"/>
              <p:nvPr/>
            </p:nvSpPr>
            <p:spPr>
              <a:xfrm>
                <a:off x="9505126" y="624315"/>
                <a:ext cx="1388650" cy="5672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AR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̌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</m:acc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5126" y="624315"/>
                <a:ext cx="1388650" cy="5672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uadroTexto 3"/>
          <p:cNvSpPr txBox="1"/>
          <p:nvPr/>
        </p:nvSpPr>
        <p:spPr>
          <a:xfrm>
            <a:off x="5755593" y="446285"/>
            <a:ext cx="34702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campo para un hilo infinito paralelo al eje z en x=0 e y=0 con corrientes ascendente: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7137780" y="1733265"/>
            <a:ext cx="4176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Vamos a trabajar un poco con las traslaciones: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ángulo 5"/>
              <p:cNvSpPr/>
              <p:nvPr/>
            </p:nvSpPr>
            <p:spPr>
              <a:xfrm>
                <a:off x="6180844" y="2908388"/>
                <a:ext cx="1657633" cy="429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1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𝝆</m:t>
                      </m:r>
                      <m:r>
                        <a:rPr lang="es-AR" b="1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es-AR" b="1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s-AR" b="1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1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p>
                              <m:r>
                                <a:rPr lang="es-AR" b="1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s-AR" b="1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s-AR" b="1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1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𝒛</m:t>
                              </m:r>
                            </m:e>
                            <m:sup>
                              <m:r>
                                <a:rPr lang="es-AR" b="1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s-AR" b="1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6" name="Rectángulo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0844" y="2908388"/>
                <a:ext cx="1657633" cy="429220"/>
              </a:xfrm>
              <a:prstGeom prst="rect">
                <a:avLst/>
              </a:prstGeom>
              <a:blipFill>
                <a:blip r:embed="rId4"/>
                <a:stretch>
                  <a:fillRect b="-5634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ángulo 6"/>
              <p:cNvSpPr/>
              <p:nvPr/>
            </p:nvSpPr>
            <p:spPr>
              <a:xfrm>
                <a:off x="7547390" y="3645989"/>
                <a:ext cx="251735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̌"/>
                          <m:ctrlPr>
                            <a:rPr lang="es-A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𝑠𝑒𝑛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r>
                        <a:rPr lang="es-AR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̌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̌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</m:acc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7" name="Rectángulo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7390" y="3645989"/>
                <a:ext cx="2517356" cy="369332"/>
              </a:xfrm>
              <a:prstGeom prst="rect">
                <a:avLst/>
              </a:prstGeom>
              <a:blipFill>
                <a:blip r:embed="rId5"/>
                <a:stretch>
                  <a:fillRect t="-6557" r="-8717" b="-655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Conector recto de flecha 10"/>
          <p:cNvCxnSpPr>
            <a:stCxn id="6" idx="3"/>
          </p:cNvCxnSpPr>
          <p:nvPr/>
        </p:nvCxnSpPr>
        <p:spPr>
          <a:xfrm flipV="1">
            <a:off x="8044242" y="3079989"/>
            <a:ext cx="1401505" cy="191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Imagen 11"/>
          <p:cNvPicPr>
            <a:picLocks noChangeAspect="1"/>
          </p:cNvPicPr>
          <p:nvPr/>
        </p:nvPicPr>
        <p:blipFill rotWithShape="1">
          <a:blip r:embed="rId2"/>
          <a:srcRect l="47484" t="44499" r="23748" b="43610"/>
          <a:stretch/>
        </p:blipFill>
        <p:spPr>
          <a:xfrm>
            <a:off x="9052021" y="4069912"/>
            <a:ext cx="1378424" cy="39578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ángulo 12"/>
              <p:cNvSpPr/>
              <p:nvPr/>
            </p:nvSpPr>
            <p:spPr>
              <a:xfrm>
                <a:off x="9445747" y="2829654"/>
                <a:ext cx="1515030" cy="4412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1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𝝆</m:t>
                      </m:r>
                      <m:r>
                        <a:rPr lang="es-AR" b="1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es-AR" b="1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s-AR" b="1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1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s-AR" b="1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s-AR" b="1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𝟏𝟓</m:t>
                              </m:r>
                            </m:e>
                            <m:sup>
                              <m:r>
                                <a:rPr lang="es-AR" b="1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s-AR" b="1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13" name="Rectángulo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5747" y="2829654"/>
                <a:ext cx="1515030" cy="441275"/>
              </a:xfrm>
              <a:prstGeom prst="rect">
                <a:avLst/>
              </a:prstGeom>
              <a:blipFill>
                <a:blip r:embed="rId6"/>
                <a:stretch>
                  <a:fillRect b="-5479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Conector recto de flecha 19"/>
          <p:cNvCxnSpPr>
            <a:stCxn id="7" idx="2"/>
          </p:cNvCxnSpPr>
          <p:nvPr/>
        </p:nvCxnSpPr>
        <p:spPr>
          <a:xfrm>
            <a:off x="8813185" y="4015321"/>
            <a:ext cx="0" cy="9876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ángulo 20"/>
              <p:cNvSpPr/>
              <p:nvPr/>
            </p:nvSpPr>
            <p:spPr>
              <a:xfrm>
                <a:off x="9236805" y="4411106"/>
                <a:ext cx="82920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21" name="Rectángulo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6805" y="4411106"/>
                <a:ext cx="829201" cy="369332"/>
              </a:xfrm>
              <a:prstGeom prst="rect">
                <a:avLst/>
              </a:prstGeom>
              <a:blipFill>
                <a:blip r:embed="rId7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ángulo 21"/>
              <p:cNvSpPr/>
              <p:nvPr/>
            </p:nvSpPr>
            <p:spPr>
              <a:xfrm>
                <a:off x="8389832" y="5002946"/>
                <a:ext cx="83227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̌"/>
                          <m:ctrlPr>
                            <a:rPr lang="es-AR" b="1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1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𝝋</m:t>
                          </m:r>
                        </m:e>
                      </m:acc>
                      <m:r>
                        <a:rPr lang="es-AR" b="1" i="1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̌"/>
                          <m:ctrlPr>
                            <a:rPr lang="es-AR" b="1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1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𝒛</m:t>
                          </m:r>
                        </m:e>
                      </m:acc>
                    </m:oMath>
                  </m:oMathPara>
                </a14:m>
                <a:endParaRPr lang="es-AR" b="1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22" name="Rectángulo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9832" y="5002946"/>
                <a:ext cx="832279" cy="369332"/>
              </a:xfrm>
              <a:prstGeom prst="rect">
                <a:avLst/>
              </a:prstGeom>
              <a:blipFill>
                <a:blip r:embed="rId8"/>
                <a:stretch>
                  <a:fillRect t="-6667" r="-30657" b="-666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ángulo 22"/>
              <p:cNvSpPr/>
              <p:nvPr/>
            </p:nvSpPr>
            <p:spPr>
              <a:xfrm>
                <a:off x="7406775" y="5472605"/>
                <a:ext cx="2676438" cy="6646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AR" b="1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1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e>
                          </m:acc>
                        </m:e>
                        <m:sub>
                          <m:r>
                            <a:rPr lang="es-AR" b="1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s-AR" b="1" i="1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b="1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AR" b="1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b="1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1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𝝁</m:t>
                              </m:r>
                            </m:e>
                            <m:sub>
                              <m:r>
                                <a:rPr lang="es-AR" b="1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num>
                        <m:den>
                          <m:r>
                            <a:rPr lang="es-AR" b="1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s-AR" b="1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den>
                      </m:f>
                      <m:sSub>
                        <m:sSubPr>
                          <m:ctrlPr>
                            <a:rPr lang="es-AR" b="1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f>
                        <m:fPr>
                          <m:ctrlPr>
                            <a:rPr lang="es-AR" b="1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1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s-AR" b="1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s-AR" b="1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b="1" i="1" smtClean="0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𝟎</m:t>
                                  </m:r>
                                  <m:r>
                                    <a:rPr lang="es-AR" b="1" i="1" smtClean="0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.</m:t>
                                  </m:r>
                                  <m:r>
                                    <a:rPr lang="es-AR" b="1" i="1" smtClean="0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𝟏𝟓</m:t>
                                  </m:r>
                                </m:e>
                                <m:sup>
                                  <m:r>
                                    <a:rPr lang="es-AR" b="1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r>
                        <a:rPr lang="es-AR" b="1" i="1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̌"/>
                          <m:ctrlPr>
                            <a:rPr lang="es-AR" b="1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1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𝒛</m:t>
                          </m:r>
                        </m:e>
                      </m:acc>
                    </m:oMath>
                  </m:oMathPara>
                </a14:m>
                <a:endParaRPr lang="es-AR" b="1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23" name="Rectángulo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6775" y="5472605"/>
                <a:ext cx="2676438" cy="66460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CuadroTexto 23"/>
          <p:cNvSpPr txBox="1"/>
          <p:nvPr/>
        </p:nvSpPr>
        <p:spPr>
          <a:xfrm>
            <a:off x="5555802" y="5293701"/>
            <a:ext cx="15421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Pero OJO que la corriente es descendente por el eje z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 rotWithShape="1">
          <a:blip r:embed="rId2"/>
          <a:srcRect l="47484" t="44499" r="23748" b="43610"/>
          <a:stretch/>
        </p:blipFill>
        <p:spPr>
          <a:xfrm>
            <a:off x="8055782" y="2658523"/>
            <a:ext cx="1378424" cy="395785"/>
          </a:xfrm>
          <a:prstGeom prst="rect">
            <a:avLst/>
          </a:prstGeom>
        </p:spPr>
      </p:pic>
      <p:pic>
        <p:nvPicPr>
          <p:cNvPr id="42" name="Imagen 4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79262" y="3990062"/>
            <a:ext cx="4230624" cy="2711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85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092" y="166208"/>
            <a:ext cx="5180658" cy="359877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ángulo 22"/>
              <p:cNvSpPr/>
              <p:nvPr/>
            </p:nvSpPr>
            <p:spPr>
              <a:xfrm>
                <a:off x="7038286" y="941549"/>
                <a:ext cx="2676438" cy="6646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AR" b="1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1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e>
                          </m:acc>
                        </m:e>
                        <m:sub>
                          <m:r>
                            <a:rPr lang="es-AR" b="1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s-AR" b="1" i="1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b="1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AR" b="1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b="1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1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𝝁</m:t>
                              </m:r>
                            </m:e>
                            <m:sub>
                              <m:r>
                                <a:rPr lang="es-AR" b="1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num>
                        <m:den>
                          <m:r>
                            <a:rPr lang="es-AR" b="1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s-AR" b="1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den>
                      </m:f>
                      <m:sSub>
                        <m:sSubPr>
                          <m:ctrlPr>
                            <a:rPr lang="es-AR" b="1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f>
                        <m:fPr>
                          <m:ctrlPr>
                            <a:rPr lang="es-AR" b="1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1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s-AR" b="1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s-AR" b="1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b="1" i="1" smtClean="0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𝟎</m:t>
                                  </m:r>
                                  <m:r>
                                    <a:rPr lang="es-AR" b="1" i="1" smtClean="0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.</m:t>
                                  </m:r>
                                  <m:r>
                                    <a:rPr lang="es-AR" b="1" i="1" smtClean="0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𝟏𝟓</m:t>
                                  </m:r>
                                </m:e>
                                <m:sup>
                                  <m:r>
                                    <a:rPr lang="es-AR" b="1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r>
                        <a:rPr lang="es-AR" b="1" i="1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̌"/>
                          <m:ctrlPr>
                            <a:rPr lang="es-AR" b="1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1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𝒛</m:t>
                          </m:r>
                        </m:e>
                      </m:acc>
                    </m:oMath>
                  </m:oMathPara>
                </a14:m>
                <a:endParaRPr lang="es-AR" b="1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23" name="Rectángulo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8286" y="941549"/>
                <a:ext cx="2676438" cy="66460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ángulo 17"/>
              <p:cNvSpPr/>
              <p:nvPr/>
            </p:nvSpPr>
            <p:spPr>
              <a:xfrm>
                <a:off x="6818593" y="212503"/>
                <a:ext cx="3585212" cy="7290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AR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1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e>
                          </m:acc>
                        </m:e>
                        <m:sub>
                          <m:r>
                            <a:rPr lang="es-AR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s-AR" b="1" i="1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AR" b="1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b="1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1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𝝁</m:t>
                              </m:r>
                            </m:e>
                            <m:sub>
                              <m:r>
                                <a:rPr lang="es-AR" b="1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num>
                        <m:den>
                          <m:r>
                            <a:rPr lang="es-AR" b="1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s-AR" b="1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den>
                      </m:f>
                      <m:sSub>
                        <m:sSubPr>
                          <m:ctrlPr>
                            <a:rPr lang="es-AR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s-AR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f>
                        <m:fPr>
                          <m:ctrlPr>
                            <a:rPr lang="es-AR" b="1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1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s-AR" b="1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s-AR" b="1" i="1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AR" b="1" i="1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AR" b="1" i="1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𝟎</m:t>
                                      </m:r>
                                      <m:r>
                                        <a:rPr lang="es-AR" b="1" i="1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.</m:t>
                                      </m:r>
                                      <m:r>
                                        <a:rPr lang="es-AR" b="1" i="1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𝟏𝟎</m:t>
                                      </m:r>
                                      <m:r>
                                        <a:rPr lang="es-AR" b="1" i="1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s-AR" b="1" i="1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𝟎</m:t>
                                      </m:r>
                                      <m:r>
                                        <a:rPr lang="es-AR" b="1" i="1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.</m:t>
                                      </m:r>
                                      <m:r>
                                        <a:rPr lang="es-AR" b="1" i="1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𝟏𝟓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s-AR" b="1" i="1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r>
                        <a:rPr lang="es-AR" b="1" i="1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̌"/>
                          <m:ctrlPr>
                            <a:rPr lang="es-AR" b="1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</m:acc>
                    </m:oMath>
                  </m:oMathPara>
                </a14:m>
                <a:endParaRPr lang="es-AR" b="1" dirty="0"/>
              </a:p>
            </p:txBody>
          </p:sp>
        </mc:Choice>
        <mc:Fallback xmlns="">
          <p:sp>
            <p:nvSpPr>
              <p:cNvPr id="18" name="Rectángulo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8593" y="212503"/>
                <a:ext cx="3585212" cy="7290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tángulo redondeado 28"/>
          <p:cNvSpPr/>
          <p:nvPr/>
        </p:nvSpPr>
        <p:spPr>
          <a:xfrm>
            <a:off x="6643613" y="1828800"/>
            <a:ext cx="4574847" cy="50640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6643613" y="1965597"/>
                <a:ext cx="4427174" cy="3105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AR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acc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𝑡𝑜𝑡𝑎𝑙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(0,01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,0)=−8 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sup>
                      </m:sSup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̌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−2 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sup>
                      </m:sSup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𝑇</m:t>
                      </m:r>
                      <m:acc>
                        <m:accPr>
                          <m:chr m:val="̌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acc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3613" y="1965597"/>
                <a:ext cx="4427174" cy="310598"/>
              </a:xfrm>
              <a:prstGeom prst="rect">
                <a:avLst/>
              </a:prstGeom>
              <a:blipFill>
                <a:blip r:embed="rId5"/>
                <a:stretch>
                  <a:fillRect l="-826" t="-9804" r="-6749" b="-3137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ángulo 8"/>
              <p:cNvSpPr/>
              <p:nvPr/>
            </p:nvSpPr>
            <p:spPr>
              <a:xfrm>
                <a:off x="356171" y="3764986"/>
                <a:ext cx="8020334" cy="8356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es-AR" dirty="0" smtClean="0">
                    <a:latin typeface="Times New Roman" panose="02020603050405020304" pitchFamily="18" charset="0"/>
                    <a:ea typeface="Droid Sans Fallback"/>
                    <a:cs typeface="Times New Roman" panose="02020603050405020304" pitchFamily="18" charset="0"/>
                  </a:rPr>
                  <a:t>b</a:t>
                </a:r>
                <a:r>
                  <a:rPr lang="es-AR" dirty="0">
                    <a:latin typeface="Times New Roman" panose="02020603050405020304" pitchFamily="18" charset="0"/>
                    <a:ea typeface="Droid Sans Fallback"/>
                    <a:cs typeface="Times New Roman" panose="02020603050405020304" pitchFamily="18" charset="0"/>
                  </a:rPr>
                  <a:t>) La fuerza de origen magnético que se ejerce sobre un electrón al momento de pasar por el punto </a:t>
                </a:r>
                <a:r>
                  <a:rPr lang="es-AR" b="1" i="1" dirty="0">
                    <a:latin typeface="Times New Roman" panose="02020603050405020304" pitchFamily="18" charset="0"/>
                    <a:ea typeface="Droid Sans Fallback"/>
                    <a:cs typeface="Times New Roman" panose="02020603050405020304" pitchFamily="18" charset="0"/>
                  </a:rPr>
                  <a:t>A</a:t>
                </a:r>
                <a:r>
                  <a:rPr lang="es-AR" dirty="0">
                    <a:latin typeface="Times New Roman" panose="02020603050405020304" pitchFamily="18" charset="0"/>
                    <a:ea typeface="Droid Sans Fallback"/>
                    <a:cs typeface="Times New Roman" panose="02020603050405020304" pitchFamily="18" charset="0"/>
                  </a:rPr>
                  <a:t>,  si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b="1" i="1">
                            <a:latin typeface="Cambria Math" panose="02040503050406030204" pitchFamily="18" charset="0"/>
                            <a:ea typeface="Droid Sans Fallback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s-AR" b="1" i="1">
                                <a:latin typeface="Cambria Math" panose="02040503050406030204" pitchFamily="18" charset="0"/>
                                <a:ea typeface="Droid Sans Fallback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s-AR" b="1" i="1">
                                <a:latin typeface="Cambria Math" panose="02040503050406030204" pitchFamily="18" charset="0"/>
                                <a:ea typeface="Droid Sans Fallback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s-AR" b="1" i="1">
                                <a:latin typeface="Cambria Math" panose="02040503050406030204" pitchFamily="18" charset="0"/>
                                <a:ea typeface="Droid Sans Fallback"/>
                                <a:cs typeface="Times New Roman" panose="02020603050405020304" pitchFamily="18" charset="0"/>
                              </a:rPr>
                              <m:t>𝐯</m:t>
                            </m:r>
                          </m:e>
                        </m:acc>
                      </m:e>
                      <m:sub>
                        <m:r>
                          <a:rPr lang="es-AR" b="1" i="1">
                            <a:latin typeface="Cambria Math" panose="02040503050406030204" pitchFamily="18" charset="0"/>
                            <a:ea typeface="Droid Sans Fallback"/>
                            <a:cs typeface="Times New Roman" panose="02020603050405020304" pitchFamily="18" charset="0"/>
                          </a:rPr>
                          <m:t>𝐞</m:t>
                        </m:r>
                      </m:sub>
                    </m:sSub>
                    <m:r>
                      <a:rPr lang="es-AR" b="1">
                        <a:latin typeface="Cambria Math" panose="02040503050406030204" pitchFamily="18" charset="0"/>
                        <a:ea typeface="Droid Sans Fallback"/>
                        <a:cs typeface="Times New Roman" panose="02020603050405020304" pitchFamily="18" charset="0"/>
                      </a:rPr>
                      <m:t>=</m:t>
                    </m:r>
                    <m:r>
                      <a:rPr lang="es-AR" b="1" i="1">
                        <a:latin typeface="Cambria Math" panose="02040503050406030204" pitchFamily="18" charset="0"/>
                        <a:ea typeface="Droid Sans Fallback"/>
                        <a:cs typeface="Times New Roman" panose="02020603050405020304" pitchFamily="18" charset="0"/>
                      </a:rPr>
                      <m:t>𝟕𝟓</m:t>
                    </m:r>
                    <m:r>
                      <a:rPr lang="es-AR" b="1">
                        <a:latin typeface="Cambria Math" panose="02040503050406030204" pitchFamily="18" charset="0"/>
                        <a:ea typeface="Droid Sans Fallback"/>
                        <a:cs typeface="Times New Roman" panose="02020603050405020304" pitchFamily="18" charset="0"/>
                      </a:rPr>
                      <m:t>.</m:t>
                    </m:r>
                    <m:sSup>
                      <m:sSupPr>
                        <m:ctrlPr>
                          <a:rPr lang="es-AR" b="1" i="1">
                            <a:latin typeface="Cambria Math" panose="02040503050406030204" pitchFamily="18" charset="0"/>
                            <a:ea typeface="Droid Sans Fallback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s-AR" b="1" i="1">
                            <a:latin typeface="Cambria Math" panose="02040503050406030204" pitchFamily="18" charset="0"/>
                            <a:ea typeface="Droid Sans Fallback"/>
                            <a:cs typeface="Times New Roman" panose="02020603050405020304" pitchFamily="18" charset="0"/>
                          </a:rPr>
                          <m:t>𝟏𝟎</m:t>
                        </m:r>
                      </m:e>
                      <m:sup>
                        <m:r>
                          <a:rPr lang="es-AR" b="1" i="1">
                            <a:latin typeface="Cambria Math" panose="02040503050406030204" pitchFamily="18" charset="0"/>
                            <a:ea typeface="Droid Sans Fallback"/>
                            <a:cs typeface="Times New Roman" panose="02020603050405020304" pitchFamily="18" charset="0"/>
                          </a:rPr>
                          <m:t>𝟔</m:t>
                        </m:r>
                      </m:sup>
                    </m:sSup>
                    <m:acc>
                      <m:accPr>
                        <m:chr m:val="̂"/>
                        <m:ctrlPr>
                          <a:rPr lang="es-AR" b="1" i="1">
                            <a:latin typeface="Cambria Math" panose="02040503050406030204" pitchFamily="18" charset="0"/>
                            <a:ea typeface="Droid Sans Fallback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s-AR" b="1" i="1">
                            <a:latin typeface="Cambria Math" panose="02040503050406030204" pitchFamily="18" charset="0"/>
                            <a:ea typeface="Droid Sans Fallback"/>
                            <a:cs typeface="Times New Roman" panose="02020603050405020304" pitchFamily="18" charset="0"/>
                          </a:rPr>
                          <m:t>𝐢</m:t>
                        </m:r>
                      </m:e>
                    </m:acc>
                    <m:r>
                      <a:rPr lang="es-AR" b="1" i="1">
                        <a:latin typeface="Cambria Math" panose="02040503050406030204" pitchFamily="18" charset="0"/>
                        <a:ea typeface="Droid Sans Fallback"/>
                        <a:cs typeface="Times New Roman" panose="02020603050405020304" pitchFamily="18" charset="0"/>
                      </a:rPr>
                      <m:t>−</m:t>
                    </m:r>
                    <m:r>
                      <a:rPr lang="es-AR" b="1" i="1">
                        <a:latin typeface="Cambria Math" panose="02040503050406030204" pitchFamily="18" charset="0"/>
                        <a:ea typeface="Droid Sans Fallback"/>
                        <a:cs typeface="Times New Roman" panose="02020603050405020304" pitchFamily="18" charset="0"/>
                      </a:rPr>
                      <m:t>𝟓𝟎</m:t>
                    </m:r>
                    <m:r>
                      <a:rPr lang="es-AR" b="1">
                        <a:latin typeface="Cambria Math" panose="02040503050406030204" pitchFamily="18" charset="0"/>
                        <a:ea typeface="Droid Sans Fallback"/>
                        <a:cs typeface="Times New Roman" panose="02020603050405020304" pitchFamily="18" charset="0"/>
                      </a:rPr>
                      <m:t>.</m:t>
                    </m:r>
                    <m:sSup>
                      <m:sSupPr>
                        <m:ctrlPr>
                          <a:rPr lang="es-AR" b="1" i="1">
                            <a:latin typeface="Cambria Math" panose="02040503050406030204" pitchFamily="18" charset="0"/>
                            <a:ea typeface="Droid Sans Fallback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s-AR" b="1" i="1">
                            <a:latin typeface="Cambria Math" panose="02040503050406030204" pitchFamily="18" charset="0"/>
                            <a:ea typeface="Droid Sans Fallback"/>
                            <a:cs typeface="Times New Roman" panose="02020603050405020304" pitchFamily="18" charset="0"/>
                          </a:rPr>
                          <m:t>𝟏𝟎</m:t>
                        </m:r>
                      </m:e>
                      <m:sup>
                        <m:r>
                          <a:rPr lang="es-AR" b="1" i="1">
                            <a:latin typeface="Cambria Math" panose="02040503050406030204" pitchFamily="18" charset="0"/>
                            <a:ea typeface="Droid Sans Fallback"/>
                            <a:cs typeface="Times New Roman" panose="02020603050405020304" pitchFamily="18" charset="0"/>
                          </a:rPr>
                          <m:t>𝟔</m:t>
                        </m:r>
                      </m:sup>
                    </m:sSup>
                    <m:acc>
                      <m:accPr>
                        <m:chr m:val="̂"/>
                        <m:ctrlPr>
                          <a:rPr lang="es-AR" b="1" i="1">
                            <a:latin typeface="Cambria Math" panose="02040503050406030204" pitchFamily="18" charset="0"/>
                            <a:ea typeface="Droid Sans Fallback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s-AR" b="1" i="1">
                            <a:latin typeface="Cambria Math" panose="02040503050406030204" pitchFamily="18" charset="0"/>
                            <a:ea typeface="Droid Sans Fallback"/>
                            <a:cs typeface="Times New Roman" panose="02020603050405020304" pitchFamily="18" charset="0"/>
                          </a:rPr>
                          <m:t>𝐣</m:t>
                        </m:r>
                        <m:r>
                          <a:rPr lang="es-AR" b="1">
                            <a:latin typeface="Cambria Math" panose="02040503050406030204" pitchFamily="18" charset="0"/>
                            <a:ea typeface="Droid Sans Fallback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acc>
                    <m:r>
                      <a:rPr lang="es-AR" b="1">
                        <a:latin typeface="Cambria Math" panose="02040503050406030204" pitchFamily="18" charset="0"/>
                        <a:ea typeface="Droid Sans Fallback"/>
                        <a:cs typeface="Times New Roman" panose="02020603050405020304" pitchFamily="18" charset="0"/>
                      </a:rPr>
                      <m:t>  [</m:t>
                    </m:r>
                    <m:f>
                      <m:fPr>
                        <m:ctrlPr>
                          <a:rPr lang="es-AR" b="1" i="1" smtClean="0">
                            <a:latin typeface="Cambria Math" panose="02040503050406030204" pitchFamily="18" charset="0"/>
                            <a:ea typeface="Droid Sans Fallback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s-AR" b="1" i="1">
                            <a:latin typeface="Cambria Math" panose="02040503050406030204" pitchFamily="18" charset="0"/>
                            <a:ea typeface="Droid Sans Fallback"/>
                            <a:cs typeface="Times New Roman" panose="02020603050405020304" pitchFamily="18" charset="0"/>
                          </a:rPr>
                          <m:t>𝐦</m:t>
                        </m:r>
                      </m:num>
                      <m:den>
                        <m:r>
                          <a:rPr lang="es-AR" b="1" i="1">
                            <a:latin typeface="Cambria Math" panose="02040503050406030204" pitchFamily="18" charset="0"/>
                            <a:ea typeface="Droid Sans Fallback"/>
                            <a:cs typeface="Times New Roman" panose="02020603050405020304" pitchFamily="18" charset="0"/>
                          </a:rPr>
                          <m:t>𝐬</m:t>
                        </m:r>
                      </m:den>
                    </m:f>
                    <m:r>
                      <a:rPr lang="es-AR" b="1">
                        <a:latin typeface="Cambria Math" panose="02040503050406030204" pitchFamily="18" charset="0"/>
                        <a:ea typeface="Droid Sans Fallback"/>
                        <a:cs typeface="Times New Roman" panose="02020603050405020304" pitchFamily="18" charset="0"/>
                      </a:rPr>
                      <m:t>]</m:t>
                    </m:r>
                  </m:oMath>
                </a14:m>
                <a:r>
                  <a:rPr lang="es-AR" b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s-AR" dirty="0">
                  <a:latin typeface="Times New Roman" panose="02020603050405020304" pitchFamily="18" charset="0"/>
                  <a:ea typeface="Droid Sans Fallback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Rectángulo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171" y="3764986"/>
                <a:ext cx="8020334" cy="835678"/>
              </a:xfrm>
              <a:prstGeom prst="rect">
                <a:avLst/>
              </a:prstGeom>
              <a:blipFill>
                <a:blip r:embed="rId6"/>
                <a:stretch>
                  <a:fillRect l="-608" t="-2190" b="-365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5340817" y="4692741"/>
                <a:ext cx="1477776" cy="3105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AR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</m:acc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acc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acc>
                        <m:accPr>
                          <m:chr m:val="⃗"/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0817" y="4692741"/>
                <a:ext cx="1477776" cy="310598"/>
              </a:xfrm>
              <a:prstGeom prst="rect">
                <a:avLst/>
              </a:prstGeom>
              <a:blipFill>
                <a:blip r:embed="rId7"/>
                <a:stretch>
                  <a:fillRect l="-3292" t="-45098" r="-2881" b="-23529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ángulo 13"/>
              <p:cNvSpPr/>
              <p:nvPr/>
            </p:nvSpPr>
            <p:spPr>
              <a:xfrm>
                <a:off x="1705970" y="5095416"/>
                <a:ext cx="8407021" cy="8437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acc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acc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𝑡𝑜𝑡𝑎𝑙</m:t>
                          </m:r>
                        </m:sub>
                      </m:sSub>
                      <m:d>
                        <m:d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0,01</m:t>
                          </m:r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,0</m:t>
                          </m:r>
                        </m:e>
                      </m:d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s-AR" b="0" i="1">
                          <a:latin typeface="Cambria Math" panose="02040503050406030204" pitchFamily="18" charset="0"/>
                          <a:ea typeface="Droid Sans Fallback"/>
                          <a:cs typeface="Times New Roman" panose="02020603050405020304" pitchFamily="18" charset="0"/>
                        </a:rPr>
                        <m:t>75.</m:t>
                      </m:r>
                      <m:sSup>
                        <m:sSupPr>
                          <m:ctrlPr>
                            <a:rPr lang="es-AR" i="1">
                              <a:latin typeface="Cambria Math" panose="02040503050406030204" pitchFamily="18" charset="0"/>
                              <a:ea typeface="Droid Sans Fallback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AR" b="0" i="1">
                              <a:latin typeface="Cambria Math" panose="02040503050406030204" pitchFamily="18" charset="0"/>
                              <a:ea typeface="Droid Sans Fallback"/>
                              <a:cs typeface="Times New Roman" panose="020206030504050203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AR" b="0" i="1">
                              <a:latin typeface="Cambria Math" panose="02040503050406030204" pitchFamily="18" charset="0"/>
                              <a:ea typeface="Droid Sans Fallback"/>
                              <a:cs typeface="Times New Roman" panose="02020603050405020304" pitchFamily="18" charset="0"/>
                            </a:rPr>
                            <m:t>6</m:t>
                          </m:r>
                        </m:sup>
                      </m:sSup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Droid Sans Fallback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  <a:ea typeface="Droid Sans Fallback"/>
                              <a:cs typeface="Times New Roman" panose="020206030504050203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Droid Sans Fallback"/>
                              <a:cs typeface="Times New Roman" panose="02020603050405020304" pitchFamily="18" charset="0"/>
                            </a:rPr>
                            <m:t>𝑠</m:t>
                          </m:r>
                        </m:den>
                      </m:f>
                      <m:acc>
                        <m:accPr>
                          <m:chr m:val="̂"/>
                          <m:ctrlPr>
                            <a:rPr lang="es-AR" i="1">
                              <a:latin typeface="Cambria Math" panose="02040503050406030204" pitchFamily="18" charset="0"/>
                              <a:ea typeface="Droid Sans Fallback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Droid Sans Fallback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acc>
                      <m:r>
                        <a:rPr lang="es-AR" b="0" i="1">
                          <a:latin typeface="Cambria Math" panose="02040503050406030204" pitchFamily="18" charset="0"/>
                          <a:ea typeface="Droid Sans Fallback"/>
                          <a:cs typeface="Times New Roman" panose="02020603050405020304" pitchFamily="18" charset="0"/>
                        </a:rPr>
                        <m:t>−50.</m:t>
                      </m:r>
                      <m:sSup>
                        <m:sSupPr>
                          <m:ctrlPr>
                            <a:rPr lang="es-AR" i="1">
                              <a:latin typeface="Cambria Math" panose="02040503050406030204" pitchFamily="18" charset="0"/>
                              <a:ea typeface="Droid Sans Fallback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AR" b="0" i="1">
                              <a:latin typeface="Cambria Math" panose="02040503050406030204" pitchFamily="18" charset="0"/>
                              <a:ea typeface="Droid Sans Fallback"/>
                              <a:cs typeface="Times New Roman" panose="020206030504050203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AR" b="0" i="1">
                              <a:latin typeface="Cambria Math" panose="02040503050406030204" pitchFamily="18" charset="0"/>
                              <a:ea typeface="Droid Sans Fallback"/>
                              <a:cs typeface="Times New Roman" panose="02020603050405020304" pitchFamily="18" charset="0"/>
                            </a:rPr>
                            <m:t>6</m:t>
                          </m:r>
                        </m:sup>
                      </m:sSup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Droid Sans Fallback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  <a:ea typeface="Droid Sans Fallback"/>
                              <a:cs typeface="Times New Roman" panose="020206030504050203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Droid Sans Fallback"/>
                              <a:cs typeface="Times New Roman" panose="02020603050405020304" pitchFamily="18" charset="0"/>
                            </a:rPr>
                            <m:t>𝑠</m:t>
                          </m:r>
                        </m:den>
                      </m:f>
                      <m:acc>
                        <m:accPr>
                          <m:chr m:val="̂"/>
                          <m:ctrlPr>
                            <a:rPr lang="es-AR" i="1">
                              <a:latin typeface="Cambria Math" panose="02040503050406030204" pitchFamily="18" charset="0"/>
                              <a:ea typeface="Droid Sans Fallback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Droid Sans Fallback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  <a:ea typeface="Droid Sans Fallback"/>
                          <a:cs typeface="Times New Roman" panose="02020603050405020304" pitchFamily="18" charset="0"/>
                        </a:rPr>
                        <m:t>)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×(</m:t>
                      </m:r>
                      <m:r>
                        <a:rPr lang="es-AR" i="1">
                          <a:latin typeface="Cambria Math" panose="02040503050406030204" pitchFamily="18" charset="0"/>
                        </a:rPr>
                        <m:t>−8 </m:t>
                      </m:r>
                      <m:sSup>
                        <m:sSup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−5</m:t>
                          </m:r>
                        </m:sup>
                      </m:sSup>
                      <m:r>
                        <a:rPr lang="es-AR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AR" i="1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s-AR" i="1"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̌"/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s-AR" i="1">
                          <a:latin typeface="Cambria Math" panose="02040503050406030204" pitchFamily="18" charset="0"/>
                        </a:rPr>
                        <m:t>−2 </m:t>
                      </m:r>
                      <m:sSup>
                        <m:sSup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−5</m:t>
                          </m:r>
                        </m:sup>
                      </m:sSup>
                      <m:r>
                        <a:rPr lang="es-AR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AR" i="1">
                          <a:latin typeface="Cambria Math" panose="02040503050406030204" pitchFamily="18" charset="0"/>
                        </a:rPr>
                        <m:t>𝑇</m:t>
                      </m:r>
                      <m:acc>
                        <m:accPr>
                          <m:chr m:val="̌"/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AR" dirty="0"/>
              </a:p>
              <a:p>
                <a:endParaRPr lang="es-AR" dirty="0"/>
              </a:p>
            </p:txBody>
          </p:sp>
        </mc:Choice>
        <mc:Fallback xmlns="">
          <p:sp>
            <p:nvSpPr>
              <p:cNvPr id="14" name="Rectángulo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5970" y="5095416"/>
                <a:ext cx="8407021" cy="84375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ángulo 14"/>
              <p:cNvSpPr/>
              <p:nvPr/>
            </p:nvSpPr>
            <p:spPr>
              <a:xfrm>
                <a:off x="1057190" y="5939173"/>
                <a:ext cx="4852290" cy="6108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acc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s-A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acc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𝑡𝑜𝑡𝑎𝑙</m:t>
                          </m:r>
                        </m:sub>
                      </m:sSub>
                      <m:d>
                        <m:dPr>
                          <m:ctrlPr>
                            <a:rPr lang="es-A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0,01</m:t>
                          </m:r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,0</m:t>
                          </m:r>
                        </m:e>
                      </m:d>
                      <m:r>
                        <a:rPr lang="es-AR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1000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̌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+ 6000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̌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15" name="Rectángulo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7190" y="5939173"/>
                <a:ext cx="4852290" cy="61087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Conector recto de flecha 18"/>
          <p:cNvCxnSpPr>
            <a:stCxn id="15" idx="3"/>
          </p:cNvCxnSpPr>
          <p:nvPr/>
        </p:nvCxnSpPr>
        <p:spPr>
          <a:xfrm flipV="1">
            <a:off x="5909480" y="6244609"/>
            <a:ext cx="170597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ángulo 24"/>
              <p:cNvSpPr/>
              <p:nvPr/>
            </p:nvSpPr>
            <p:spPr>
              <a:xfrm>
                <a:off x="5751933" y="5754507"/>
                <a:ext cx="202106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=−1.6 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−19</m:t>
                          </m:r>
                        </m:sup>
                      </m:sSup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25" name="Rectángulo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1933" y="5754507"/>
                <a:ext cx="2021066" cy="369332"/>
              </a:xfrm>
              <a:prstGeom prst="rect">
                <a:avLst/>
              </a:prstGeom>
              <a:blipFill>
                <a:blip r:embed="rId10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ángulo redondeado 26"/>
          <p:cNvSpPr/>
          <p:nvPr/>
        </p:nvSpPr>
        <p:spPr>
          <a:xfrm>
            <a:off x="7936962" y="6039719"/>
            <a:ext cx="3860865" cy="40402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ángulo 25"/>
              <p:cNvSpPr/>
              <p:nvPr/>
            </p:nvSpPr>
            <p:spPr>
              <a:xfrm>
                <a:off x="7936962" y="6039719"/>
                <a:ext cx="3860865" cy="4040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AR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</m:acc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=−1.6 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−16</m:t>
                          </m:r>
                        </m:sup>
                      </m:sSup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̌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−9.6 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−16</m:t>
                          </m:r>
                        </m:sup>
                      </m:sSup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̌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26" name="Rectángulo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6962" y="6039719"/>
                <a:ext cx="3860865" cy="404021"/>
              </a:xfrm>
              <a:prstGeom prst="rect">
                <a:avLst/>
              </a:prstGeom>
              <a:blipFill>
                <a:blip r:embed="rId11"/>
                <a:stretch>
                  <a:fillRect t="-22727" r="-5371" b="-606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241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1264</TotalTime>
  <Words>962</Words>
  <Application>Microsoft Office PowerPoint</Application>
  <PresentationFormat>Panorámica</PresentationFormat>
  <Paragraphs>40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Droid Sans Fallback</vt:lpstr>
      <vt:lpstr>Tahoma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Ternium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Ejercicio extra</dc:title>
  <dc:creator>BERTOLINI Luana Daniela     TERNIUM [AR]</dc:creator>
  <cp:lastModifiedBy>BERTOLINI Luana Daniela     TERNIUM [AR]</cp:lastModifiedBy>
  <cp:revision>30</cp:revision>
  <dcterms:created xsi:type="dcterms:W3CDTF">2021-06-15T17:56:27Z</dcterms:created>
  <dcterms:modified xsi:type="dcterms:W3CDTF">2021-06-18T14:03:35Z</dcterms:modified>
</cp:coreProperties>
</file>