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65" d="100"/>
          <a:sy n="65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788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327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58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854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762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760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026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757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349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94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12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D61A8-A08F-4F20-924C-8F65F05939D4}" type="datetimeFigureOut">
              <a:rPr lang="es-AR" smtClean="0"/>
              <a:t>18/6/2021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590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6.png"/><Relationship Id="rId7" Type="http://schemas.openxmlformats.org/officeDocument/2006/relationships/image" Target="../media/image3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.emf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13558" y="1778983"/>
            <a:ext cx="4732635" cy="360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855406" y="949582"/>
            <a:ext cx="63581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Problema 1: </a:t>
            </a:r>
          </a:p>
          <a:p>
            <a:r>
              <a:rPr lang="es-A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 </a:t>
            </a:r>
            <a:r>
              <a:rPr lang="es-A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tiene una espira de radio a en el origen, por la que circula una corriente I</a:t>
            </a:r>
            <a:r>
              <a:rPr lang="es-AR" sz="2400" baseline="-25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s-A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en el sentido </a:t>
            </a:r>
            <a:r>
              <a:rPr lang="es-AR" sz="2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antihorario</a:t>
            </a:r>
            <a:r>
              <a:rPr lang="es-A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Si se posiciona una segunda espira, del mismo radio, concéntrica y con el centro a una distancia 2R, de la primera</a:t>
            </a:r>
            <a:r>
              <a:rPr lang="es-A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es-AR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s-A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s-A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s-A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Determinar I</a:t>
            </a:r>
            <a:r>
              <a:rPr lang="es-AR" sz="2400" baseline="-25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s-A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(valor y sentido) para anular el campo en el centro de la primera espira. </a:t>
            </a:r>
            <a:endParaRPr lang="es-AR" sz="24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s-A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s-AR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s-A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b</a:t>
            </a:r>
            <a:r>
              <a:rPr lang="es-A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Para el valor hallado en a), graficar con el mayor nivel de detalle posible, el valor de </a:t>
            </a:r>
            <a:r>
              <a:rPr lang="es-AR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 </a:t>
            </a:r>
            <a:r>
              <a:rPr lang="es-A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sobre el eje común de las espiras. </a:t>
            </a:r>
          </a:p>
          <a:p>
            <a:endParaRPr lang="es-AR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888406" y="2292824"/>
            <a:ext cx="1296537" cy="423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/>
          <p:cNvSpPr/>
          <p:nvPr/>
        </p:nvSpPr>
        <p:spPr>
          <a:xfrm>
            <a:off x="8134066" y="2197288"/>
            <a:ext cx="791570" cy="122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09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755176" y="1066161"/>
                <a:ext cx="6096000" cy="48117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s-ES_tradnl" sz="2000" b="1" u="sng" dirty="0" smtClean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Problema 2</a:t>
                </a:r>
                <a:r>
                  <a:rPr lang="es-ES_tradnl" sz="2000" b="1" dirty="0" smtClean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:</a:t>
                </a:r>
                <a:r>
                  <a:rPr lang="es-AR" sz="2000" dirty="0" smtClean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 </a:t>
                </a:r>
                <a:r>
                  <a:rPr lang="es-AR" sz="2000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Se tienen dos conductores rectos muy largos y perpendiculares entre sí, que transportan corrientes eléctricas,  como se muestran en la figura, El conductor 1 es paralelo al eje z,  y el conductor 2 es paralelo al eje x,  determine</a:t>
                </a:r>
                <a:r>
                  <a:rPr lang="es-AR" sz="2000" dirty="0" smtClean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15000"/>
                  </a:lnSpc>
                </a:pPr>
                <a:endParaRPr lang="es-AR" sz="2000" dirty="0">
                  <a:effectLst/>
                  <a:latin typeface="Times New Roman" panose="02020603050405020304" pitchFamily="18" charset="0"/>
                  <a:ea typeface="Droid Sans Fallback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s-AR" sz="2000" dirty="0" smtClean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	a</a:t>
                </a:r>
                <a:r>
                  <a:rPr lang="es-AR" sz="2000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) El vector campo magnética </a:t>
                </a:r>
                <a:r>
                  <a:rPr lang="es-AR" sz="2000" b="1" i="1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B</a:t>
                </a:r>
                <a:r>
                  <a:rPr lang="es-AR" sz="2000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 en el punto </a:t>
                </a:r>
                <a:r>
                  <a:rPr lang="es-AR" sz="2000" b="1" i="1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A=(0,10,0)cm,</a:t>
                </a:r>
                <a:r>
                  <a:rPr lang="es-AR" sz="2000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 si </a:t>
                </a:r>
                <a:r>
                  <a:rPr lang="es-AR" sz="2000" b="1" i="1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I</a:t>
                </a:r>
                <a:r>
                  <a:rPr lang="es-AR" sz="2000" b="1" i="1" baseline="-25000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1</a:t>
                </a:r>
                <a:r>
                  <a:rPr lang="es-AR" sz="2000" b="1" i="1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=20[A]</a:t>
                </a:r>
                <a:r>
                  <a:rPr lang="es-AR" sz="2000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(entrando al plano de la hoja) </a:t>
                </a:r>
                <a:r>
                  <a:rPr lang="es-AR" sz="2000" i="1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e </a:t>
                </a:r>
                <a:r>
                  <a:rPr lang="es-AR" sz="2000" b="1" i="1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I</a:t>
                </a:r>
                <a:r>
                  <a:rPr lang="es-AR" sz="2000" b="1" i="1" baseline="-25000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2</a:t>
                </a:r>
                <a:r>
                  <a:rPr lang="es-AR" sz="2000" b="1" i="1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=10[A</a:t>
                </a:r>
                <a:r>
                  <a:rPr lang="es-AR" sz="2000" b="1" i="1" dirty="0" smtClean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].</a:t>
                </a:r>
              </a:p>
              <a:p>
                <a:pPr>
                  <a:lnSpc>
                    <a:spcPct val="115000"/>
                  </a:lnSpc>
                </a:pPr>
                <a:endParaRPr lang="es-AR" sz="2000" dirty="0">
                  <a:effectLst/>
                  <a:latin typeface="Times New Roman" panose="02020603050405020304" pitchFamily="18" charset="0"/>
                  <a:ea typeface="Droid Sans Fallback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s-AR" sz="2000" dirty="0" smtClean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	b</a:t>
                </a:r>
                <a:r>
                  <a:rPr lang="es-AR" sz="2000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) La fuerza de origen magnético que se ejerce sobre un electrón al momento de pasar por el punto </a:t>
                </a:r>
                <a:r>
                  <a:rPr lang="es-AR" sz="2000" b="1" i="1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A</a:t>
                </a:r>
                <a:r>
                  <a:rPr lang="es-AR" sz="2000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,  si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AR" sz="2000" b="1" i="1">
                                <a:latin typeface="Cambria Math" panose="02040503050406030204" pitchFamily="18" charset="0"/>
                                <a:ea typeface="Droid Sans Fallback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AR" sz="2000" b="1" i="1" smtClean="0">
                                <a:latin typeface="Cambria Math" panose="02040503050406030204" pitchFamily="18" charset="0"/>
                                <a:ea typeface="Droid Sans Fallback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s-AR" sz="2000" b="1" i="1">
                                <a:latin typeface="Cambria Math" panose="02040503050406030204" pitchFamily="18" charset="0"/>
                                <a:ea typeface="Droid Sans Fallback"/>
                                <a:cs typeface="Times New Roman" panose="02020603050405020304" pitchFamily="18" charset="0"/>
                              </a:rPr>
                              <m:t>𝐯</m:t>
                            </m:r>
                          </m:e>
                        </m:acc>
                      </m:e>
                      <m:sub>
                        <m: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𝐞</m:t>
                        </m:r>
                      </m:sub>
                    </m:sSub>
                    <m:r>
                      <a:rPr lang="es-AR" sz="2000" b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=</m:t>
                    </m:r>
                    <m:r>
                      <a:rPr lang="es-AR" sz="2000" b="1" i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𝟕𝟓</m:t>
                    </m:r>
                    <m:r>
                      <a:rPr lang="es-AR" sz="2000" b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  <m:sup>
                        <m: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𝟔</m:t>
                        </m:r>
                      </m:sup>
                    </m:sSup>
                    <m:acc>
                      <m:accPr>
                        <m:chr m:val="̂"/>
                        <m:ctrlP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𝐢</m:t>
                        </m:r>
                      </m:e>
                    </m:acc>
                    <m:r>
                      <a:rPr lang="es-AR" sz="2000" b="1" i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AR" sz="2000" b="1" i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𝟓𝟎</m:t>
                    </m:r>
                    <m:r>
                      <a:rPr lang="es-AR" sz="2000" b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  <m:sup>
                        <m: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𝟔</m:t>
                        </m:r>
                      </m:sup>
                    </m:sSup>
                    <m:acc>
                      <m:accPr>
                        <m:chr m:val="̂"/>
                        <m:ctrlP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𝐣</m:t>
                        </m:r>
                        <m:r>
                          <a:rPr lang="es-AR" sz="2000" b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s-AR" sz="2000" b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  [</m:t>
                    </m:r>
                    <m:f>
                      <m:fPr>
                        <m:ctrlPr>
                          <a:rPr lang="es-AR" sz="2000" b="1" i="1" smtClean="0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𝐦</m:t>
                        </m:r>
                      </m:num>
                      <m:den>
                        <m:r>
                          <a:rPr lang="es-AR" sz="2000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𝐬</m:t>
                        </m:r>
                      </m:den>
                    </m:f>
                    <m:r>
                      <a:rPr lang="es-AR" sz="2000" b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s-AR" sz="20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AR" sz="2000" dirty="0">
                  <a:effectLst/>
                  <a:latin typeface="Times New Roman" panose="02020603050405020304" pitchFamily="18" charset="0"/>
                  <a:ea typeface="Droid Sans Fallbac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76" y="1066161"/>
                <a:ext cx="6096000" cy="4811702"/>
              </a:xfrm>
              <a:prstGeom prst="rect">
                <a:avLst/>
              </a:prstGeom>
              <a:blipFill>
                <a:blip r:embed="rId2"/>
                <a:stretch>
                  <a:fillRect l="-1100" t="-380" r="-17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Imagen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156" y="1382655"/>
            <a:ext cx="4791456" cy="33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35" y="1191586"/>
            <a:ext cx="5180658" cy="35987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9505126" y="624315"/>
                <a:ext cx="1388650" cy="567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126" y="624315"/>
                <a:ext cx="1388650" cy="5672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5755593" y="446285"/>
            <a:ext cx="3470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campo para un hilo infinito paralelo al eje z en x=0 e y=0 con corrientes ascendente: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137780" y="1733265"/>
            <a:ext cx="417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Vamos a trabajar un poco con las traslaciones: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5404738" y="2884515"/>
                <a:ext cx="2639504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es-AR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AR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AR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AR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738" y="2884515"/>
                <a:ext cx="2639504" cy="429220"/>
              </a:xfrm>
              <a:prstGeom prst="rect">
                <a:avLst/>
              </a:prstGeom>
              <a:blipFill>
                <a:blip r:embed="rId4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7536472" y="3774601"/>
                <a:ext cx="25315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̌"/>
                          <m:ctrl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472" y="3774601"/>
                <a:ext cx="2531590" cy="369332"/>
              </a:xfrm>
              <a:prstGeom prst="rect">
                <a:avLst/>
              </a:prstGeom>
              <a:blipFill>
                <a:blip r:embed="rId5"/>
                <a:stretch>
                  <a:fillRect t="-6557" r="-9856"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cto de flecha 10"/>
          <p:cNvCxnSpPr>
            <a:stCxn id="6" idx="3"/>
          </p:cNvCxnSpPr>
          <p:nvPr/>
        </p:nvCxnSpPr>
        <p:spPr>
          <a:xfrm flipV="1">
            <a:off x="8044242" y="3079989"/>
            <a:ext cx="1401505" cy="19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/>
          <a:srcRect l="47484" t="44499" r="23748" b="43610"/>
          <a:stretch/>
        </p:blipFill>
        <p:spPr>
          <a:xfrm>
            <a:off x="9041103" y="4198524"/>
            <a:ext cx="1378424" cy="3957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9445747" y="2829654"/>
                <a:ext cx="2482474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es-AR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AR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𝟏𝟎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AR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5747" y="2829654"/>
                <a:ext cx="2482474" cy="429220"/>
              </a:xfrm>
              <a:prstGeom prst="rect">
                <a:avLst/>
              </a:prstGeom>
              <a:blipFill>
                <a:blip r:embed="rId6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cto de flecha 19"/>
          <p:cNvCxnSpPr>
            <a:stCxn id="7" idx="2"/>
          </p:cNvCxnSpPr>
          <p:nvPr/>
        </p:nvCxnSpPr>
        <p:spPr>
          <a:xfrm>
            <a:off x="8802267" y="4143933"/>
            <a:ext cx="0" cy="987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/>
              <p:cNvSpPr/>
              <p:nvPr/>
            </p:nvSpPr>
            <p:spPr>
              <a:xfrm>
                <a:off x="9225887" y="4539718"/>
                <a:ext cx="1053750" cy="562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1" name="Rectá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5887" y="4539718"/>
                <a:ext cx="1053750" cy="562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/>
              <p:cNvSpPr/>
              <p:nvPr/>
            </p:nvSpPr>
            <p:spPr>
              <a:xfrm>
                <a:off x="8378914" y="5131558"/>
                <a:ext cx="8467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̌"/>
                          <m:ctrlP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</m:acc>
                      <m:r>
                        <a:rPr lang="es-AR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̌"/>
                          <m:ctrlP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</m:oMath>
                  </m:oMathPara>
                </a14:m>
                <a:endParaRPr lang="es-AR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8914" y="5131558"/>
                <a:ext cx="846706" cy="369332"/>
              </a:xfrm>
              <a:prstGeom prst="rect">
                <a:avLst/>
              </a:prstGeom>
              <a:blipFill>
                <a:blip r:embed="rId8"/>
                <a:stretch>
                  <a:fillRect t="-6667" r="-43885"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/>
              <p:cNvSpPr/>
              <p:nvPr/>
            </p:nvSpPr>
            <p:spPr>
              <a:xfrm>
                <a:off x="7009661" y="5714009"/>
                <a:ext cx="3585212" cy="729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acc>
                        </m:e>
                        <m:sub>
                          <m: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AR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s-AR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den>
                      </m:f>
                      <m:sSub>
                        <m:sSubPr>
                          <m:ctrlP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f>
                        <m:fPr>
                          <m:ctrlP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AR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AR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𝟏𝟎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𝟏𝟓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s-AR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</m:oMath>
                  </m:oMathPara>
                </a14:m>
                <a:endParaRPr lang="es-AR" b="1" dirty="0"/>
              </a:p>
            </p:txBody>
          </p:sp>
        </mc:Choice>
        <mc:Fallback xmlns=""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661" y="5714009"/>
                <a:ext cx="3585212" cy="7290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adroTexto 23"/>
          <p:cNvSpPr txBox="1"/>
          <p:nvPr/>
        </p:nvSpPr>
        <p:spPr>
          <a:xfrm>
            <a:off x="5404738" y="5390336"/>
            <a:ext cx="1542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OJO que la corriente es descendente por el eje z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2"/>
          <a:srcRect l="47484" t="44499" r="23748" b="43610"/>
          <a:stretch/>
        </p:blipFill>
        <p:spPr>
          <a:xfrm>
            <a:off x="8104281" y="2631761"/>
            <a:ext cx="1378424" cy="39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92" y="166208"/>
            <a:ext cx="5180658" cy="35987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9505126" y="624315"/>
                <a:ext cx="1388650" cy="567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126" y="624315"/>
                <a:ext cx="1388650" cy="5672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5755593" y="446285"/>
            <a:ext cx="3470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campo para un hilo infinito paralelo al eje z en x=0 e y=0 con corrientes ascendente: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137780" y="1733265"/>
            <a:ext cx="417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Vamos a trabajar un poco con las traslaciones: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6180844" y="2908388"/>
                <a:ext cx="1657633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es-AR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AR" b="1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844" y="2908388"/>
                <a:ext cx="1657633" cy="429220"/>
              </a:xfrm>
              <a:prstGeom prst="rect">
                <a:avLst/>
              </a:prstGeom>
              <a:blipFill>
                <a:blip r:embed="rId4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7547390" y="3645989"/>
                <a:ext cx="25173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̌"/>
                          <m:ctrl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390" y="3645989"/>
                <a:ext cx="2517356" cy="369332"/>
              </a:xfrm>
              <a:prstGeom prst="rect">
                <a:avLst/>
              </a:prstGeom>
              <a:blipFill>
                <a:blip r:embed="rId5"/>
                <a:stretch>
                  <a:fillRect t="-6557" r="-8717"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cto de flecha 10"/>
          <p:cNvCxnSpPr>
            <a:stCxn id="6" idx="3"/>
          </p:cNvCxnSpPr>
          <p:nvPr/>
        </p:nvCxnSpPr>
        <p:spPr>
          <a:xfrm flipV="1">
            <a:off x="8044242" y="3079989"/>
            <a:ext cx="1401505" cy="19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/>
          <a:srcRect l="47484" t="44499" r="23748" b="43610"/>
          <a:stretch/>
        </p:blipFill>
        <p:spPr>
          <a:xfrm>
            <a:off x="9052021" y="4069912"/>
            <a:ext cx="1378424" cy="3957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9445747" y="2829654"/>
                <a:ext cx="1515030" cy="441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es-AR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𝟏𝟓</m:t>
                              </m:r>
                            </m:e>
                            <m:sup>
                              <m: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AR" b="1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5747" y="2829654"/>
                <a:ext cx="1515030" cy="441275"/>
              </a:xfrm>
              <a:prstGeom prst="rect">
                <a:avLst/>
              </a:prstGeom>
              <a:blipFill>
                <a:blip r:embed="rId6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cto de flecha 19"/>
          <p:cNvCxnSpPr>
            <a:stCxn id="7" idx="2"/>
          </p:cNvCxnSpPr>
          <p:nvPr/>
        </p:nvCxnSpPr>
        <p:spPr>
          <a:xfrm>
            <a:off x="8813185" y="4015321"/>
            <a:ext cx="0" cy="987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/>
              <p:cNvSpPr/>
              <p:nvPr/>
            </p:nvSpPr>
            <p:spPr>
              <a:xfrm>
                <a:off x="9236805" y="4411106"/>
                <a:ext cx="8292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1" name="Rectá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6805" y="4411106"/>
                <a:ext cx="829201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/>
              <p:cNvSpPr/>
              <p:nvPr/>
            </p:nvSpPr>
            <p:spPr>
              <a:xfrm>
                <a:off x="8389832" y="5002946"/>
                <a:ext cx="8322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̌"/>
                          <m:ctrlP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</m:acc>
                      <m:r>
                        <a:rPr lang="es-AR" b="1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̌"/>
                          <m:ctrlP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e>
                      </m:acc>
                    </m:oMath>
                  </m:oMathPara>
                </a14:m>
                <a:endParaRPr lang="es-AR" b="1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832" y="5002946"/>
                <a:ext cx="832279" cy="369332"/>
              </a:xfrm>
              <a:prstGeom prst="rect">
                <a:avLst/>
              </a:prstGeom>
              <a:blipFill>
                <a:blip r:embed="rId8"/>
                <a:stretch>
                  <a:fillRect t="-6667" r="-30657"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/>
              <p:cNvSpPr/>
              <p:nvPr/>
            </p:nvSpPr>
            <p:spPr>
              <a:xfrm>
                <a:off x="7406775" y="5472605"/>
                <a:ext cx="2676438" cy="664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1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acc>
                        </m:e>
                        <m:sub>
                          <m: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AR" b="1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1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1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s-AR" b="1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den>
                      </m:f>
                      <m:sSub>
                        <m:sSubPr>
                          <m:ctrlP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f>
                        <m:fPr>
                          <m:ctrlP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AR" b="1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AR" b="1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𝟏𝟓</m:t>
                                  </m:r>
                                </m:e>
                                <m:sup>
                                  <m:r>
                                    <a:rPr lang="es-AR" b="1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s-AR" b="1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e>
                      </m:acc>
                    </m:oMath>
                  </m:oMathPara>
                </a14:m>
                <a:endParaRPr lang="es-AR" b="1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6775" y="5472605"/>
                <a:ext cx="2676438" cy="6646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adroTexto 23"/>
          <p:cNvSpPr txBox="1"/>
          <p:nvPr/>
        </p:nvSpPr>
        <p:spPr>
          <a:xfrm>
            <a:off x="5555802" y="5293701"/>
            <a:ext cx="1542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OJO que la corriente es descendente por el eje z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/>
          <a:srcRect l="47484" t="44499" r="23748" b="43610"/>
          <a:stretch/>
        </p:blipFill>
        <p:spPr>
          <a:xfrm>
            <a:off x="8055782" y="2658523"/>
            <a:ext cx="1378424" cy="395785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9262" y="3990062"/>
            <a:ext cx="4230624" cy="271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8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92" y="166208"/>
            <a:ext cx="5180658" cy="35987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/>
              <p:cNvSpPr/>
              <p:nvPr/>
            </p:nvSpPr>
            <p:spPr>
              <a:xfrm>
                <a:off x="7038286" y="941549"/>
                <a:ext cx="2676438" cy="664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1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acc>
                        </m:e>
                        <m:sub>
                          <m: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AR" b="1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1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1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s-AR" b="1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den>
                      </m:f>
                      <m:sSub>
                        <m:sSubPr>
                          <m:ctrlP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f>
                        <m:fPr>
                          <m:ctrlP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AR" b="1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AR" b="1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s-AR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𝟏𝟓</m:t>
                                  </m:r>
                                </m:e>
                                <m:sup>
                                  <m:r>
                                    <a:rPr lang="es-AR" b="1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s-AR" b="1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e>
                      </m:acc>
                    </m:oMath>
                  </m:oMathPara>
                </a14:m>
                <a:endParaRPr lang="es-AR" b="1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286" y="941549"/>
                <a:ext cx="2676438" cy="6646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6818593" y="212503"/>
                <a:ext cx="3585212" cy="729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acc>
                        </m:e>
                        <m:sub>
                          <m: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AR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s-AR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den>
                      </m:f>
                      <m:sSub>
                        <m:sSubPr>
                          <m:ctrlP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f>
                        <m:fPr>
                          <m:ctrlP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AR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AR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𝟏𝟎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s-AR" b="1" i="1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𝟏𝟓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s-AR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</m:oMath>
                  </m:oMathPara>
                </a14:m>
                <a:endParaRPr lang="es-AR" b="1" dirty="0"/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593" y="212503"/>
                <a:ext cx="3585212" cy="7290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ángulo redondeado 28"/>
          <p:cNvSpPr/>
          <p:nvPr/>
        </p:nvSpPr>
        <p:spPr>
          <a:xfrm>
            <a:off x="6643613" y="1828800"/>
            <a:ext cx="4574847" cy="506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6643613" y="1965597"/>
                <a:ext cx="4427174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(0,01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,0)=−8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−2 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613" y="1965597"/>
                <a:ext cx="4427174" cy="310598"/>
              </a:xfrm>
              <a:prstGeom prst="rect">
                <a:avLst/>
              </a:prstGeom>
              <a:blipFill>
                <a:blip r:embed="rId5"/>
                <a:stretch>
                  <a:fillRect l="-826" t="-9804" r="-6749" b="-3137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356171" y="3764986"/>
                <a:ext cx="8020334" cy="835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s-AR" dirty="0" smtClean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b</a:t>
                </a:r>
                <a:r>
                  <a:rPr lang="es-AR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) La fuerza de origen magnético que se ejerce sobre un electrón al momento de pasar por el punto </a:t>
                </a:r>
                <a:r>
                  <a:rPr lang="es-AR" b="1" i="1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A</a:t>
                </a:r>
                <a:r>
                  <a:rPr lang="es-AR" dirty="0">
                    <a:latin typeface="Times New Roman" panose="02020603050405020304" pitchFamily="18" charset="0"/>
                    <a:ea typeface="Droid Sans Fallback"/>
                    <a:cs typeface="Times New Roman" panose="02020603050405020304" pitchFamily="18" charset="0"/>
                  </a:rPr>
                  <a:t>,  si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AR" b="1" i="1">
                                <a:latin typeface="Cambria Math" panose="02040503050406030204" pitchFamily="18" charset="0"/>
                                <a:ea typeface="Droid Sans Fallback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AR" b="1" i="1">
                                <a:latin typeface="Cambria Math" panose="02040503050406030204" pitchFamily="18" charset="0"/>
                                <a:ea typeface="Droid Sans Fallback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s-AR" b="1" i="1">
                                <a:latin typeface="Cambria Math" panose="02040503050406030204" pitchFamily="18" charset="0"/>
                                <a:ea typeface="Droid Sans Fallback"/>
                                <a:cs typeface="Times New Roman" panose="02020603050405020304" pitchFamily="18" charset="0"/>
                              </a:rPr>
                              <m:t>𝐯</m:t>
                            </m:r>
                          </m:e>
                        </m:acc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𝐞</m:t>
                        </m:r>
                      </m:sub>
                    </m:sSub>
                    <m:r>
                      <a:rPr lang="es-AR" b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=</m:t>
                    </m:r>
                    <m:r>
                      <a:rPr lang="es-AR" b="1" i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𝟕𝟓</m:t>
                    </m:r>
                    <m:r>
                      <a:rPr lang="es-AR" b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  <m:sup>
                        <m: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𝟔</m:t>
                        </m:r>
                      </m:sup>
                    </m:sSup>
                    <m:acc>
                      <m:accPr>
                        <m:chr m:val="̂"/>
                        <m:ctrlP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𝐢</m:t>
                        </m:r>
                      </m:e>
                    </m:acc>
                    <m:r>
                      <a:rPr lang="es-AR" b="1" i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AR" b="1" i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𝟓𝟎</m:t>
                    </m:r>
                    <m:r>
                      <a:rPr lang="es-AR" b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  <m:sup>
                        <m: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𝟔</m:t>
                        </m:r>
                      </m:sup>
                    </m:sSup>
                    <m:acc>
                      <m:accPr>
                        <m:chr m:val="̂"/>
                        <m:ctrlP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𝐣</m:t>
                        </m:r>
                        <m:r>
                          <a:rPr lang="es-AR" b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s-AR" b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  [</m:t>
                    </m:r>
                    <m:f>
                      <m:fPr>
                        <m:ctrlPr>
                          <a:rPr lang="es-AR" b="1" i="1" smtClean="0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𝐦</m:t>
                        </m:r>
                      </m:num>
                      <m:den>
                        <m:r>
                          <a:rPr lang="es-AR" b="1" i="1">
                            <a:latin typeface="Cambria Math" panose="02040503050406030204" pitchFamily="18" charset="0"/>
                            <a:ea typeface="Droid Sans Fallback"/>
                            <a:cs typeface="Times New Roman" panose="02020603050405020304" pitchFamily="18" charset="0"/>
                          </a:rPr>
                          <m:t>𝐬</m:t>
                        </m:r>
                      </m:den>
                    </m:f>
                    <m:r>
                      <a:rPr lang="es-AR" b="1">
                        <a:latin typeface="Cambria Math" panose="02040503050406030204" pitchFamily="18" charset="0"/>
                        <a:ea typeface="Droid Sans Fallback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s-AR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AR" dirty="0">
                  <a:latin typeface="Times New Roman" panose="02020603050405020304" pitchFamily="18" charset="0"/>
                  <a:ea typeface="Droid Sans Fallbac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71" y="3764986"/>
                <a:ext cx="8020334" cy="835678"/>
              </a:xfrm>
              <a:prstGeom prst="rect">
                <a:avLst/>
              </a:prstGeom>
              <a:blipFill>
                <a:blip r:embed="rId6"/>
                <a:stretch>
                  <a:fillRect l="-608" t="-2190" b="-365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340817" y="4692741"/>
                <a:ext cx="1477776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817" y="4692741"/>
                <a:ext cx="1477776" cy="310598"/>
              </a:xfrm>
              <a:prstGeom prst="rect">
                <a:avLst/>
              </a:prstGeom>
              <a:blipFill>
                <a:blip r:embed="rId7"/>
                <a:stretch>
                  <a:fillRect l="-3292" t="-45098" r="-2881" b="-235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1705970" y="5095416"/>
                <a:ext cx="8407021" cy="8437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0,01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s-AR" b="0" i="1">
                          <a:latin typeface="Cambria Math" panose="02040503050406030204" pitchFamily="18" charset="0"/>
                          <a:ea typeface="Droid Sans Fallback"/>
                          <a:cs typeface="Times New Roman" panose="02020603050405020304" pitchFamily="18" charset="0"/>
                        </a:rPr>
                        <m:t>75.</m:t>
                      </m:r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b="0" i="1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s-AR" i="1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b="0" i="1">
                          <a:latin typeface="Cambria Math" panose="02040503050406030204" pitchFamily="18" charset="0"/>
                          <a:ea typeface="Droid Sans Fallback"/>
                          <a:cs typeface="Times New Roman" panose="02020603050405020304" pitchFamily="18" charset="0"/>
                        </a:rPr>
                        <m:t>−50.</m:t>
                      </m:r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b="0" i="1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s-AR" i="1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Droid Sans Fallback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Droid Sans Fallback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×(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−8 </m:t>
                      </m:r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i="1">
                          <a:latin typeface="Cambria Math" panose="02040503050406030204" pitchFamily="18" charset="0"/>
                        </a:rPr>
                        <m:t>−2 </m:t>
                      </m:r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𝑇</m:t>
                      </m:r>
                      <m:acc>
                        <m:accPr>
                          <m:chr m:val="̌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  <a:p>
                <a:endParaRPr lang="es-AR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70" y="5095416"/>
                <a:ext cx="8407021" cy="8437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1057190" y="5939173"/>
                <a:ext cx="4852290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0,01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s-A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1000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+ 6000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190" y="5939173"/>
                <a:ext cx="4852290" cy="6108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recto de flecha 18"/>
          <p:cNvCxnSpPr>
            <a:stCxn id="15" idx="3"/>
          </p:cNvCxnSpPr>
          <p:nvPr/>
        </p:nvCxnSpPr>
        <p:spPr>
          <a:xfrm flipV="1">
            <a:off x="5909480" y="6244609"/>
            <a:ext cx="17059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/>
              <p:cNvSpPr/>
              <p:nvPr/>
            </p:nvSpPr>
            <p:spPr>
              <a:xfrm>
                <a:off x="5751933" y="5754507"/>
                <a:ext cx="20210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=−1.6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Rectá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933" y="5754507"/>
                <a:ext cx="2021066" cy="369332"/>
              </a:xfrm>
              <a:prstGeom prst="rect">
                <a:avLst/>
              </a:prstGeom>
              <a:blipFill>
                <a:blip r:embed="rId1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ángulo redondeado 26"/>
          <p:cNvSpPr/>
          <p:nvPr/>
        </p:nvSpPr>
        <p:spPr>
          <a:xfrm>
            <a:off x="7936962" y="6039719"/>
            <a:ext cx="3860865" cy="4040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7936962" y="6039719"/>
                <a:ext cx="3860865" cy="404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=−1.6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−9.6 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962" y="6039719"/>
                <a:ext cx="3860865" cy="404021"/>
              </a:xfrm>
              <a:prstGeom prst="rect">
                <a:avLst/>
              </a:prstGeom>
              <a:blipFill>
                <a:blip r:embed="rId11"/>
                <a:stretch>
                  <a:fillRect t="-22727" r="-5371" b="-606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24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962</Words>
  <Application>Microsoft Office PowerPoint</Application>
  <PresentationFormat>Panorámica</PresentationFormat>
  <Paragraphs>40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Droid Sans Fallback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Ternium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extra</dc:title>
  <dc:creator>BERTOLINI Luana Daniela     TERNIUM [AR]</dc:creator>
  <cp:lastModifiedBy>BERTOLINI Luana Daniela     TERNIUM [AR]</cp:lastModifiedBy>
  <cp:revision>30</cp:revision>
  <dcterms:created xsi:type="dcterms:W3CDTF">2021-06-15T17:56:27Z</dcterms:created>
  <dcterms:modified xsi:type="dcterms:W3CDTF">2021-06-18T14:03:35Z</dcterms:modified>
</cp:coreProperties>
</file>